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300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5" r:id="rId19"/>
    <p:sldId id="277" r:id="rId20"/>
    <p:sldId id="278" r:id="rId21"/>
    <p:sldId id="279" r:id="rId22"/>
    <p:sldId id="283" r:id="rId23"/>
    <p:sldId id="280" r:id="rId24"/>
    <p:sldId id="281" r:id="rId25"/>
    <p:sldId id="282" r:id="rId26"/>
    <p:sldId id="284" r:id="rId27"/>
    <p:sldId id="285" r:id="rId28"/>
    <p:sldId id="295" r:id="rId29"/>
    <p:sldId id="296" r:id="rId30"/>
    <p:sldId id="297" r:id="rId31"/>
    <p:sldId id="299" r:id="rId32"/>
    <p:sldId id="294" r:id="rId33"/>
    <p:sldId id="287" r:id="rId34"/>
    <p:sldId id="288" r:id="rId35"/>
    <p:sldId id="289" r:id="rId36"/>
    <p:sldId id="290" r:id="rId37"/>
    <p:sldId id="291" r:id="rId38"/>
    <p:sldId id="286" r:id="rId39"/>
    <p:sldId id="292" r:id="rId40"/>
    <p:sldId id="298" r:id="rId41"/>
    <p:sldId id="293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9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CC920-ECB2-F841-B621-2DBE16B82A3D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C2E3A-23C1-4F4F-8FC9-5E295403E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68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Mannitol</a:t>
            </a:r>
            <a:r>
              <a:rPr lang="en-US" dirty="0" smtClean="0"/>
              <a:t>,</a:t>
            </a:r>
            <a:r>
              <a:rPr lang="en-US" baseline="0" dirty="0" smtClean="0"/>
              <a:t> sorbitol, polyethylene </a:t>
            </a:r>
            <a:r>
              <a:rPr lang="en-US" baseline="0" dirty="0" err="1" smtClean="0"/>
              <a:t>glygol</a:t>
            </a:r>
            <a:r>
              <a:rPr lang="en-US" baseline="0" dirty="0" smtClean="0"/>
              <a:t>, glycine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C2E3A-23C1-4F4F-8FC9-5E295403E7D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48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Urine AG to differentiate</a:t>
            </a:r>
            <a:r>
              <a:rPr lang="en-US" baseline="0" dirty="0" smtClean="0"/>
              <a:t> GI and renal causes NAGMA</a:t>
            </a:r>
            <a:endParaRPr lang="en-US" dirty="0" smtClean="0"/>
          </a:p>
          <a:p>
            <a:r>
              <a:rPr lang="mr-IN" dirty="0" smtClean="0"/>
              <a:t>–</a:t>
            </a:r>
            <a:r>
              <a:rPr lang="en-US" dirty="0" smtClean="0"/>
              <a:t> if GI losses then kidneys can compensate</a:t>
            </a:r>
            <a:r>
              <a:rPr lang="en-US" baseline="0" dirty="0" smtClean="0"/>
              <a:t> by loosing ammonia (and CL) meaning increased gap</a:t>
            </a:r>
          </a:p>
          <a:p>
            <a:r>
              <a:rPr lang="en-US" baseline="0" dirty="0" smtClean="0"/>
              <a:t>-If renal then kidneys can’t compensate and gap negative at CL retained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C2E3A-23C1-4F4F-8FC9-5E295403E7D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8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77C9A-D966-FF4B-8204-31E22204F1B4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2C4E-848F-0746-8081-B8BC264B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81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77C9A-D966-FF4B-8204-31E22204F1B4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2C4E-848F-0746-8081-B8BC264B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15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77C9A-D966-FF4B-8204-31E22204F1B4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2C4E-848F-0746-8081-B8BC264B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03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77C9A-D966-FF4B-8204-31E22204F1B4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2C4E-848F-0746-8081-B8BC264B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94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77C9A-D966-FF4B-8204-31E22204F1B4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2C4E-848F-0746-8081-B8BC264B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37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77C9A-D966-FF4B-8204-31E22204F1B4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2C4E-848F-0746-8081-B8BC264B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77C9A-D966-FF4B-8204-31E22204F1B4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2C4E-848F-0746-8081-B8BC264B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9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77C9A-D966-FF4B-8204-31E22204F1B4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2C4E-848F-0746-8081-B8BC264B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77C9A-D966-FF4B-8204-31E22204F1B4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2C4E-848F-0746-8081-B8BC264B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38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77C9A-D966-FF4B-8204-31E22204F1B4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2C4E-848F-0746-8081-B8BC264B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23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77C9A-D966-FF4B-8204-31E22204F1B4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2C4E-848F-0746-8081-B8BC264B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315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77C9A-D966-FF4B-8204-31E22204F1B4}" type="datetimeFigureOut">
              <a:rPr lang="en-US" smtClean="0"/>
              <a:t>24/07/18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32C4E-848F-0746-8081-B8BC264B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33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Blood gases in toxicology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Jonathan Brett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65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Anion </a:t>
            </a:r>
            <a:r>
              <a:rPr lang="en-US" b="1" dirty="0" smtClean="0"/>
              <a:t>Gap</a:t>
            </a:r>
          </a:p>
          <a:p>
            <a:r>
              <a:rPr lang="en-US" b="1" dirty="0" smtClean="0"/>
              <a:t>Delta Gap</a:t>
            </a:r>
          </a:p>
          <a:p>
            <a:r>
              <a:rPr lang="en-US" b="1" dirty="0" err="1" smtClean="0"/>
              <a:t>Osmolar</a:t>
            </a:r>
            <a:r>
              <a:rPr lang="en-US" b="1" dirty="0" smtClean="0"/>
              <a:t> Gap</a:t>
            </a:r>
          </a:p>
          <a:p>
            <a:r>
              <a:rPr lang="en-US" b="1" dirty="0" smtClean="0"/>
              <a:t>Lactate Gap</a:t>
            </a:r>
          </a:p>
          <a:p>
            <a:endParaRPr lang="en-US" b="1" dirty="0"/>
          </a:p>
          <a:p>
            <a:r>
              <a:rPr lang="en-US" b="1" dirty="0"/>
              <a:t>History </a:t>
            </a:r>
            <a:r>
              <a:rPr lang="en-US" b="1" dirty="0" smtClean="0"/>
              <a:t>Gap</a:t>
            </a:r>
          </a:p>
          <a:p>
            <a:r>
              <a:rPr lang="en-US" b="1" dirty="0" smtClean="0"/>
              <a:t>Knowledge </a:t>
            </a:r>
            <a:r>
              <a:rPr lang="en-US" b="1" dirty="0"/>
              <a:t>Gap</a:t>
            </a:r>
            <a:endParaRPr lang="en-US" b="1" dirty="0" smtClean="0"/>
          </a:p>
        </p:txBody>
      </p:sp>
      <p:pic>
        <p:nvPicPr>
          <p:cNvPr id="4" name="Picture 3" descr="Screen Shot 2018-07-18 at 10.47.5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777" y="2126307"/>
            <a:ext cx="4767021" cy="348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11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8-07-18 at 11.31.27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70" r="-36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33158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Anion Gap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Anion gap = Na+ -(</a:t>
            </a:r>
            <a:r>
              <a:rPr lang="en-US" dirty="0" err="1" smtClean="0"/>
              <a:t>Cl</a:t>
            </a:r>
            <a:r>
              <a:rPr lang="en-US" dirty="0" smtClean="0"/>
              <a:t>-+ HCO3-)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615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High Anion Gap Metabolic Acidosis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00100" lvl="2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</a:t>
            </a:r>
            <a:r>
              <a:rPr lang="en-US" b="1" dirty="0" smtClean="0"/>
              <a:t>arbon </a:t>
            </a:r>
            <a:r>
              <a:rPr lang="en-US" b="1" dirty="0"/>
              <a:t>monoxide, Cyanide</a:t>
            </a:r>
            <a:endParaRPr lang="en-US" dirty="0"/>
          </a:p>
          <a:p>
            <a:pPr marL="800100" lvl="2" indent="0">
              <a:buNone/>
            </a:pPr>
            <a:r>
              <a:rPr lang="en-US" b="1" dirty="0">
                <a:solidFill>
                  <a:srgbClr val="FF0000"/>
                </a:solidFill>
              </a:rPr>
              <a:t>A</a:t>
            </a:r>
            <a:r>
              <a:rPr lang="en-US" b="1" dirty="0"/>
              <a:t>KA, Alcohol</a:t>
            </a:r>
            <a:endParaRPr lang="en-US" dirty="0"/>
          </a:p>
          <a:p>
            <a:pPr marL="800100" lvl="2" indent="0">
              <a:buNone/>
            </a:pP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n-US" b="1" dirty="0"/>
              <a:t>oluene</a:t>
            </a:r>
            <a:endParaRPr lang="en-US" dirty="0"/>
          </a:p>
          <a:p>
            <a:pPr marL="800100" lvl="2" indent="0">
              <a:buNone/>
            </a:pPr>
            <a:r>
              <a:rPr lang="en-US" b="1" dirty="0">
                <a:solidFill>
                  <a:srgbClr val="FF0000"/>
                </a:solidFill>
              </a:rPr>
              <a:t>M</a:t>
            </a:r>
            <a:r>
              <a:rPr lang="en-US" b="1" dirty="0"/>
              <a:t>ethanol, Metformin</a:t>
            </a:r>
            <a:endParaRPr lang="en-US" dirty="0"/>
          </a:p>
          <a:p>
            <a:pPr marL="800100" lvl="2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U</a:t>
            </a:r>
            <a:r>
              <a:rPr lang="en-US" b="1" dirty="0" err="1"/>
              <a:t>raemia</a:t>
            </a:r>
            <a:endParaRPr lang="en-US" dirty="0"/>
          </a:p>
          <a:p>
            <a:pPr marL="800100" lvl="2" indent="0">
              <a:buNone/>
            </a:pPr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b="1" dirty="0"/>
              <a:t>KA</a:t>
            </a:r>
            <a:endParaRPr lang="en-US" dirty="0"/>
          </a:p>
          <a:p>
            <a:pPr marL="800100" lvl="2" indent="0">
              <a:buNone/>
            </a:pPr>
            <a:r>
              <a:rPr lang="en-US" b="1" dirty="0">
                <a:solidFill>
                  <a:srgbClr val="FF0000"/>
                </a:solidFill>
              </a:rPr>
              <a:t>P</a:t>
            </a:r>
            <a:r>
              <a:rPr lang="en-US" b="1" dirty="0"/>
              <a:t>GA/</a:t>
            </a:r>
            <a:r>
              <a:rPr lang="en-US" b="1" dirty="0" err="1"/>
              <a:t>Paracetamol</a:t>
            </a:r>
            <a:r>
              <a:rPr lang="en-US" b="1" dirty="0"/>
              <a:t>/Propylene glycol/</a:t>
            </a:r>
            <a:r>
              <a:rPr lang="en-US" b="1" dirty="0" err="1"/>
              <a:t>Propofol</a:t>
            </a:r>
            <a:endParaRPr lang="en-US" dirty="0"/>
          </a:p>
          <a:p>
            <a:pPr marL="800100" lvl="2" indent="0">
              <a:buNone/>
            </a:pP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b="1" dirty="0"/>
              <a:t>NH, Iron</a:t>
            </a:r>
            <a:endParaRPr lang="en-US" dirty="0"/>
          </a:p>
          <a:p>
            <a:pPr marL="800100" lvl="2" indent="0">
              <a:buNone/>
            </a:pPr>
            <a:r>
              <a:rPr lang="en-US" b="1" dirty="0">
                <a:solidFill>
                  <a:srgbClr val="FF0000"/>
                </a:solidFill>
              </a:rPr>
              <a:t>L</a:t>
            </a:r>
            <a:r>
              <a:rPr lang="en-US" b="1" dirty="0"/>
              <a:t>actic acidosis</a:t>
            </a:r>
            <a:endParaRPr lang="en-US" dirty="0"/>
          </a:p>
          <a:p>
            <a:pPr marL="800100" lvl="2" indent="0">
              <a:buNone/>
            </a:pPr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b="1" dirty="0"/>
              <a:t>thylene glycol</a:t>
            </a:r>
            <a:endParaRPr lang="en-US" dirty="0"/>
          </a:p>
          <a:p>
            <a:pPr marL="800100" lvl="2" indent="0">
              <a:buNone/>
            </a:pPr>
            <a:r>
              <a:rPr lang="en-US" b="1" dirty="0">
                <a:solidFill>
                  <a:srgbClr val="FF0000"/>
                </a:solidFill>
              </a:rPr>
              <a:t>S</a:t>
            </a:r>
            <a:r>
              <a:rPr lang="en-US" b="1" dirty="0"/>
              <a:t>alicylates, Strychnine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16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High Anion Gap Metabolic Acidosis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Lactate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 dirty="0"/>
              <a:t>Ketones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 dirty="0"/>
              <a:t>Renal Failure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 dirty="0"/>
              <a:t>Toxins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86325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43M Microbiology Scientist 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Excessive alcohol use </a:t>
            </a:r>
          </a:p>
          <a:p>
            <a:pPr marL="0" indent="0" algn="ctr">
              <a:buNone/>
            </a:pPr>
            <a:r>
              <a:rPr lang="en-US" dirty="0"/>
              <a:t>Found unconscious (GCS 6) on floor</a:t>
            </a:r>
          </a:p>
          <a:p>
            <a:pPr marL="0" indent="0" algn="ctr">
              <a:buNone/>
            </a:pPr>
            <a:r>
              <a:rPr lang="en-US" dirty="0"/>
              <a:t>Vomiting</a:t>
            </a:r>
          </a:p>
          <a:p>
            <a:pPr marL="0" indent="0" algn="ctr">
              <a:buNone/>
            </a:pPr>
            <a:r>
              <a:rPr lang="en-US" dirty="0"/>
              <a:t>Empty bottle of clear liquid next to him with no labels</a:t>
            </a:r>
          </a:p>
        </p:txBody>
      </p:sp>
    </p:spTree>
    <p:extLst>
      <p:ext uri="{BB962C8B-B14F-4D97-AF65-F5344CB8AC3E}">
        <p14:creationId xmlns:p14="http://schemas.microsoft.com/office/powerpoint/2010/main" val="2774535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8-07-18 at 8.49.38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158" r="-1281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03814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hr-HR" dirty="0"/>
              <a:t>pH 7.26 </a:t>
            </a:r>
          </a:p>
          <a:p>
            <a:pPr marL="0" indent="0" algn="ctr">
              <a:buNone/>
            </a:pPr>
            <a:r>
              <a:rPr lang="nb-NO" dirty="0"/>
              <a:t>pCO2 49 </a:t>
            </a:r>
          </a:p>
          <a:p>
            <a:pPr marL="0" indent="0" algn="ctr">
              <a:buNone/>
            </a:pPr>
            <a:r>
              <a:rPr lang="cs-CZ" dirty="0"/>
              <a:t>HCO3 21</a:t>
            </a:r>
          </a:p>
          <a:p>
            <a:pPr marL="0" indent="0" algn="ctr">
              <a:buNone/>
            </a:pPr>
            <a:r>
              <a:rPr lang="cs-CZ" dirty="0" err="1"/>
              <a:t>Lactate</a:t>
            </a:r>
            <a:r>
              <a:rPr lang="cs-CZ" dirty="0"/>
              <a:t> 3.6</a:t>
            </a:r>
          </a:p>
          <a:p>
            <a:pPr marL="0" indent="0" algn="ctr">
              <a:buNone/>
            </a:pPr>
            <a:r>
              <a:rPr lang="mr-IN" dirty="0"/>
              <a:t>BE -5.6</a:t>
            </a:r>
          </a:p>
          <a:p>
            <a:pPr marL="0" indent="0" algn="ctr">
              <a:buNone/>
            </a:pPr>
            <a:r>
              <a:rPr lang="en-US" dirty="0"/>
              <a:t>Ethanol 64 </a:t>
            </a:r>
            <a:r>
              <a:rPr lang="en-US" dirty="0" err="1"/>
              <a:t>mmol</a:t>
            </a:r>
            <a:r>
              <a:rPr lang="en-US" dirty="0"/>
              <a:t>/</a:t>
            </a:r>
            <a:r>
              <a:rPr lang="en-US" dirty="0" smtClean="0"/>
              <a:t>L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/>
              <a:t>Metabolic Acidosis &amp; Respiratory </a:t>
            </a:r>
            <a:r>
              <a:rPr lang="en-US" b="1" dirty="0" smtClean="0"/>
              <a:t>Acidosis (mild)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058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Calculated Osmolarity285</a:t>
            </a:r>
          </a:p>
          <a:p>
            <a:pPr marL="0" indent="0" algn="ctr">
              <a:buNone/>
            </a:pPr>
            <a:r>
              <a:rPr lang="en-US" dirty="0"/>
              <a:t>Measured Osmolality 365 </a:t>
            </a:r>
          </a:p>
          <a:p>
            <a:pPr marL="0" indent="0" algn="ctr">
              <a:buNone/>
            </a:pPr>
            <a:r>
              <a:rPr lang="mr-IN" dirty="0"/>
              <a:t>=</a:t>
            </a:r>
          </a:p>
          <a:p>
            <a:pPr marL="0" indent="0" algn="ctr">
              <a:buNone/>
            </a:pPr>
            <a:r>
              <a:rPr lang="da-DK" b="1" dirty="0"/>
              <a:t>OG 80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221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Osmolar</a:t>
            </a:r>
            <a:r>
              <a:rPr lang="en-US" dirty="0" smtClean="0"/>
              <a:t> Gap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M</a:t>
            </a:r>
            <a:r>
              <a:rPr lang="en-US" b="1" dirty="0"/>
              <a:t>ethanol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b="1" dirty="0"/>
              <a:t>thylene Glycol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b="1" dirty="0"/>
              <a:t>yes (contrast)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b="1" dirty="0"/>
              <a:t>sopropyl alcohol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b="1" dirty="0"/>
              <a:t>thanol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O</a:t>
            </a:r>
            <a:r>
              <a:rPr lang="en-US" b="1" dirty="0"/>
              <a:t>(other)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091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Calculated </a:t>
            </a:r>
            <a:r>
              <a:rPr lang="en-US" dirty="0" err="1" smtClean="0"/>
              <a:t>osmolarity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Calculated </a:t>
            </a:r>
            <a:r>
              <a:rPr lang="en-US" sz="2800" dirty="0" err="1" smtClean="0"/>
              <a:t>Osmolarity</a:t>
            </a:r>
            <a:r>
              <a:rPr lang="en-US" sz="2800" dirty="0" smtClean="0"/>
              <a:t> = 2Na + </a:t>
            </a:r>
            <a:r>
              <a:rPr lang="en-US" sz="2800" dirty="0" err="1" smtClean="0"/>
              <a:t>gluc</a:t>
            </a:r>
            <a:r>
              <a:rPr lang="en-US" sz="2800" dirty="0" smtClean="0"/>
              <a:t>+ urea + </a:t>
            </a:r>
            <a:r>
              <a:rPr lang="en-US" sz="2800" dirty="0" smtClean="0">
                <a:solidFill>
                  <a:srgbClr val="FF0000"/>
                </a:solidFill>
              </a:rPr>
              <a:t>1.25</a:t>
            </a:r>
            <a:r>
              <a:rPr lang="en-US" sz="2800" dirty="0" smtClean="0"/>
              <a:t>(ethanol)</a:t>
            </a:r>
            <a:r>
              <a:rPr lang="en-US" dirty="0" smtClean="0"/>
              <a:t>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Units must be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mg/dl (÷ 4.6)</a:t>
            </a:r>
          </a:p>
          <a:p>
            <a:pPr marL="0" indent="0" algn="ctr">
              <a:buNone/>
            </a:pPr>
            <a:r>
              <a:rPr lang="en-US" dirty="0" smtClean="0"/>
              <a:t>% (× 218)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971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Calculated Osmolarity285</a:t>
            </a:r>
          </a:p>
          <a:p>
            <a:pPr marL="0" indent="0" algn="ctr">
              <a:buNone/>
            </a:pPr>
            <a:r>
              <a:rPr lang="en-US" dirty="0"/>
              <a:t>Measured Osmolality 365 </a:t>
            </a:r>
          </a:p>
          <a:p>
            <a:pPr marL="0" indent="0" algn="ctr">
              <a:buNone/>
            </a:pPr>
            <a:r>
              <a:rPr lang="mr-IN" dirty="0"/>
              <a:t>=</a:t>
            </a:r>
          </a:p>
          <a:p>
            <a:pPr marL="0" indent="0" algn="ctr">
              <a:buNone/>
            </a:pPr>
            <a:r>
              <a:rPr lang="da-DK" dirty="0"/>
              <a:t>OG 80</a:t>
            </a:r>
          </a:p>
          <a:p>
            <a:pPr marL="0" indent="0" algn="ctr">
              <a:buNone/>
            </a:pPr>
            <a:r>
              <a:rPr lang="en-US" dirty="0"/>
              <a:t>Ethanol 64 (x 1.25) = 80</a:t>
            </a:r>
          </a:p>
          <a:p>
            <a:pPr marL="0" indent="0" algn="ctr">
              <a:buNone/>
            </a:pPr>
            <a:r>
              <a:rPr lang="mr-IN" b="1" dirty="0"/>
              <a:t>OG = 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015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</a:t>
            </a:r>
            <a:r>
              <a:rPr lang="en-US" dirty="0" err="1" smtClean="0"/>
              <a:t>osmolar</a:t>
            </a:r>
            <a:r>
              <a:rPr lang="en-US" dirty="0" smtClean="0"/>
              <a:t> gap</a:t>
            </a:r>
            <a:endParaRPr lang="en-US" dirty="0"/>
          </a:p>
        </p:txBody>
      </p:sp>
      <p:pic>
        <p:nvPicPr>
          <p:cNvPr id="4" name="Content Placeholder 3" descr="Screen Shot 2018-07-18 at 9.00.15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6" r="-25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99071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Osmolar</a:t>
            </a:r>
            <a:r>
              <a:rPr lang="en-US" dirty="0" smtClean="0"/>
              <a:t> gap</a:t>
            </a:r>
            <a:endParaRPr lang="en-US" dirty="0"/>
          </a:p>
        </p:txBody>
      </p:sp>
      <p:pic>
        <p:nvPicPr>
          <p:cNvPr id="4" name="Content Placeholder 3" descr="Screen Shot 2018-07-18 at 9.01.08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836" b="-10836"/>
          <a:stretch>
            <a:fillRect/>
          </a:stretch>
        </p:blipFill>
        <p:spPr>
          <a:xfrm>
            <a:off x="457200" y="1417638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222736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08:30–well</a:t>
            </a:r>
          </a:p>
          <a:p>
            <a:pPr marL="0" indent="0" algn="ctr">
              <a:buNone/>
            </a:pPr>
            <a:r>
              <a:rPr lang="en-US" dirty="0"/>
              <a:t>12:30 -drowsy and confused </a:t>
            </a:r>
          </a:p>
          <a:p>
            <a:pPr marL="0" indent="0" algn="ctr">
              <a:buNone/>
            </a:pPr>
            <a:r>
              <a:rPr lang="hr-HR" dirty="0"/>
              <a:t>GCS 12 HR112 BP 159/103 </a:t>
            </a:r>
          </a:p>
          <a:p>
            <a:pPr marL="0" indent="0" algn="ctr">
              <a:buNone/>
            </a:pPr>
            <a:endParaRPr lang="pt-BR" b="1" dirty="0" smtClean="0"/>
          </a:p>
          <a:p>
            <a:pPr marL="0" indent="0" algn="ctr">
              <a:buNone/>
            </a:pPr>
            <a:r>
              <a:rPr lang="pt-BR" b="1" dirty="0" smtClean="0"/>
              <a:t>pH </a:t>
            </a:r>
            <a:r>
              <a:rPr lang="pt-BR" b="1" dirty="0"/>
              <a:t>7.19 CO226 BE -16 </a:t>
            </a:r>
            <a:endParaRPr lang="pt-BR" dirty="0"/>
          </a:p>
          <a:p>
            <a:pPr marL="0" indent="0" algn="ctr">
              <a:buNone/>
            </a:pPr>
            <a:r>
              <a:rPr lang="pt-BR" b="1" dirty="0"/>
              <a:t>BSL 9 </a:t>
            </a:r>
            <a:r>
              <a:rPr lang="pt-BR" b="1" dirty="0" err="1"/>
              <a:t>Lactate</a:t>
            </a:r>
            <a:r>
              <a:rPr lang="pt-BR" b="1" dirty="0"/>
              <a:t> </a:t>
            </a:r>
            <a:r>
              <a:rPr lang="pt-BR" b="1" dirty="0" smtClean="0"/>
              <a:t>35 </a:t>
            </a:r>
            <a:r>
              <a:rPr lang="pt-BR" b="1" dirty="0"/>
              <a:t>Cr 61</a:t>
            </a:r>
            <a:endParaRPr lang="pt-BR" dirty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dirty="0" err="1" smtClean="0"/>
              <a:t>Other</a:t>
            </a:r>
            <a:r>
              <a:rPr lang="pt-BR" dirty="0" smtClean="0"/>
              <a:t> </a:t>
            </a:r>
            <a:r>
              <a:rPr lang="pt-BR" dirty="0" err="1"/>
              <a:t>bloods</a:t>
            </a:r>
            <a:r>
              <a:rPr lang="pt-BR" dirty="0"/>
              <a:t> </a:t>
            </a:r>
            <a:r>
              <a:rPr lang="pt-BR" dirty="0" err="1"/>
              <a:t>pending</a:t>
            </a:r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688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Progress: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Paracetamol</a:t>
            </a:r>
            <a:r>
              <a:rPr lang="en-US" dirty="0" smtClean="0"/>
              <a:t> undetected</a:t>
            </a:r>
          </a:p>
          <a:p>
            <a:pPr marL="0" indent="0">
              <a:buNone/>
            </a:pPr>
            <a:r>
              <a:rPr lang="en-US" dirty="0" smtClean="0"/>
              <a:t>Ethanol undetected</a:t>
            </a:r>
          </a:p>
          <a:p>
            <a:pPr marL="0" indent="0">
              <a:buNone/>
            </a:pPr>
            <a:r>
              <a:rPr lang="en-US" dirty="0" err="1" smtClean="0"/>
              <a:t>Osmolar</a:t>
            </a:r>
            <a:r>
              <a:rPr lang="en-US" dirty="0" smtClean="0"/>
              <a:t> gap 40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Intubated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Ethanol Infusion</a:t>
            </a:r>
          </a:p>
          <a:p>
            <a:pPr marL="0" indent="0">
              <a:buNone/>
            </a:pPr>
            <a:r>
              <a:rPr lang="en-US" dirty="0"/>
              <a:t>and </a:t>
            </a:r>
          </a:p>
          <a:p>
            <a:pPr marL="0" indent="0">
              <a:buNone/>
            </a:pPr>
            <a:r>
              <a:rPr lang="en-US" dirty="0"/>
              <a:t>Dialysis </a:t>
            </a:r>
            <a:r>
              <a:rPr lang="en-US" dirty="0" smtClean="0"/>
              <a:t>commenced (CVVHDF)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Next day:</a:t>
            </a:r>
          </a:p>
          <a:p>
            <a:pPr marL="0" indent="0">
              <a:buNone/>
            </a:pPr>
            <a:r>
              <a:rPr lang="pt-BR" dirty="0"/>
              <a:t>pH 7.35 BE -10, </a:t>
            </a:r>
            <a:r>
              <a:rPr lang="pt-BR" dirty="0" err="1"/>
              <a:t>Lactate</a:t>
            </a:r>
            <a:r>
              <a:rPr lang="pt-BR" dirty="0"/>
              <a:t> </a:t>
            </a:r>
            <a:r>
              <a:rPr lang="pt-BR" dirty="0" smtClean="0"/>
              <a:t>5.2</a:t>
            </a:r>
          </a:p>
          <a:p>
            <a:pPr marL="0" indent="0">
              <a:buNone/>
            </a:pPr>
            <a:r>
              <a:rPr lang="pt-BR" dirty="0" err="1" smtClean="0"/>
              <a:t>Methanol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ethylene</a:t>
            </a:r>
            <a:r>
              <a:rPr lang="pt-BR" dirty="0" smtClean="0"/>
              <a:t> </a:t>
            </a:r>
            <a:r>
              <a:rPr lang="pt-BR" dirty="0" err="1" smtClean="0"/>
              <a:t>glycol</a:t>
            </a:r>
            <a:r>
              <a:rPr lang="pt-BR" dirty="0" smtClean="0"/>
              <a:t> </a:t>
            </a:r>
            <a:r>
              <a:rPr lang="pt-BR" dirty="0" err="1" smtClean="0"/>
              <a:t>concentrations</a:t>
            </a:r>
            <a:r>
              <a:rPr lang="pt-BR" dirty="0" smtClean="0"/>
              <a:t> negative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786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Propylene glycol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667031" cy="4525963"/>
          </a:xfrm>
        </p:spPr>
        <p:txBody>
          <a:bodyPr/>
          <a:lstStyle/>
          <a:p>
            <a:r>
              <a:rPr lang="en-US" dirty="0" smtClean="0"/>
              <a:t>‘Environmentally safe’ antifreeze</a:t>
            </a:r>
          </a:p>
          <a:p>
            <a:r>
              <a:rPr lang="en-US" dirty="0" smtClean="0"/>
              <a:t>Diluent for pharmaceuticals</a:t>
            </a:r>
          </a:p>
          <a:p>
            <a:r>
              <a:rPr lang="en-US" dirty="0" smtClean="0"/>
              <a:t>Extremely high lactate concentrations as a metabolite (d-lactate)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3" descr="Screen Shot 2018-06-06 at 3.41.39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70" t="3562" r="36886" b="18638"/>
          <a:stretch/>
        </p:blipFill>
        <p:spPr>
          <a:xfrm>
            <a:off x="6124231" y="1600200"/>
            <a:ext cx="2673216" cy="400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77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26M</a:t>
            </a:r>
          </a:p>
          <a:p>
            <a:pPr marL="0" indent="0" algn="ctr">
              <a:buNone/>
            </a:pPr>
            <a:r>
              <a:rPr lang="en-US" dirty="0" smtClean="0"/>
              <a:t>Methamphetamine user </a:t>
            </a:r>
          </a:p>
          <a:p>
            <a:pPr marL="0" indent="0" algn="ctr">
              <a:buNone/>
            </a:pPr>
            <a:r>
              <a:rPr lang="en-US" dirty="0" smtClean="0"/>
              <a:t>Drug</a:t>
            </a:r>
            <a:r>
              <a:rPr lang="en-US" dirty="0"/>
              <a:t>-induced </a:t>
            </a:r>
            <a:r>
              <a:rPr lang="en-US" dirty="0" smtClean="0"/>
              <a:t>psychosis</a:t>
            </a:r>
          </a:p>
          <a:p>
            <a:pPr marL="0" indent="0" algn="ctr">
              <a:buNone/>
            </a:pPr>
            <a:r>
              <a:rPr lang="en-US" dirty="0" smtClean="0"/>
              <a:t>Personality </a:t>
            </a:r>
            <a:r>
              <a:rPr lang="en-US" dirty="0"/>
              <a:t>disorder</a:t>
            </a:r>
          </a:p>
          <a:p>
            <a:pPr marL="0" indent="0" algn="ctr">
              <a:buNone/>
            </a:pPr>
            <a:r>
              <a:rPr lang="en-US" dirty="0"/>
              <a:t>Went to police claiming he was stabbed Agitated with auditory hallucinations</a:t>
            </a:r>
          </a:p>
          <a:p>
            <a:pPr marL="0" indent="0" algn="ctr">
              <a:buNone/>
            </a:pPr>
            <a:r>
              <a:rPr lang="en-US" dirty="0"/>
              <a:t>Brought to ED 1h ago</a:t>
            </a:r>
            <a:r>
              <a:rPr lang="en-US" dirty="0" smtClean="0"/>
              <a:t>.</a:t>
            </a:r>
          </a:p>
          <a:p>
            <a:pPr marL="0" indent="0" algn="ctr">
              <a:buNone/>
            </a:pPr>
            <a:r>
              <a:rPr lang="en-US" dirty="0" smtClean="0"/>
              <a:t>Claiming </a:t>
            </a:r>
            <a:r>
              <a:rPr lang="en-US" dirty="0"/>
              <a:t>he had home brew -no other details.</a:t>
            </a:r>
          </a:p>
        </p:txBody>
      </p:sp>
    </p:spTree>
    <p:extLst>
      <p:ext uri="{BB962C8B-B14F-4D97-AF65-F5344CB8AC3E}">
        <p14:creationId xmlns:p14="http://schemas.microsoft.com/office/powerpoint/2010/main" val="3074698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Agitated</a:t>
            </a:r>
          </a:p>
          <a:p>
            <a:pPr marL="0" indent="0" algn="ctr">
              <a:buNone/>
            </a:pPr>
            <a:r>
              <a:rPr lang="en-US" dirty="0"/>
              <a:t>Sweaty</a:t>
            </a:r>
          </a:p>
          <a:p>
            <a:pPr marL="0" indent="0" algn="ctr">
              <a:buNone/>
            </a:pPr>
            <a:r>
              <a:rPr lang="en-US" dirty="0"/>
              <a:t>Psychotic</a:t>
            </a:r>
          </a:p>
          <a:p>
            <a:pPr marL="0" indent="0" algn="ctr">
              <a:buNone/>
            </a:pPr>
            <a:r>
              <a:rPr lang="hr-HR" dirty="0"/>
              <a:t>HR 140 </a:t>
            </a:r>
          </a:p>
          <a:p>
            <a:pPr marL="0" indent="0" algn="ctr">
              <a:buNone/>
            </a:pPr>
            <a:r>
              <a:rPr lang="en-US" dirty="0"/>
              <a:t>Normotensive </a:t>
            </a:r>
          </a:p>
          <a:p>
            <a:pPr marL="0" indent="0" algn="ctr">
              <a:buNone/>
            </a:pPr>
            <a:r>
              <a:rPr lang="de-DE" dirty="0"/>
              <a:t>RR 30 </a:t>
            </a:r>
          </a:p>
          <a:p>
            <a:pPr marL="0" indent="0" algn="ctr">
              <a:buNone/>
            </a:pPr>
            <a:r>
              <a:rPr lang="de-DE" dirty="0" err="1"/>
              <a:t>Afebrile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308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r-HR" dirty="0"/>
              <a:t>pH 6.9 </a:t>
            </a:r>
          </a:p>
          <a:p>
            <a:pPr marL="0" indent="0" algn="ctr">
              <a:buNone/>
            </a:pPr>
            <a:r>
              <a:rPr lang="nb-NO" dirty="0"/>
              <a:t>CO2 28 </a:t>
            </a:r>
          </a:p>
          <a:p>
            <a:pPr marL="0" indent="0" algn="ctr">
              <a:buNone/>
            </a:pPr>
            <a:r>
              <a:rPr lang="nb-NO" dirty="0"/>
              <a:t>HCO3 6 </a:t>
            </a:r>
          </a:p>
          <a:p>
            <a:pPr marL="0" indent="0" algn="ctr">
              <a:buNone/>
            </a:pPr>
            <a:r>
              <a:rPr lang="cs-CZ" dirty="0"/>
              <a:t>Na 135 </a:t>
            </a:r>
          </a:p>
          <a:p>
            <a:pPr marL="0" indent="0" algn="ctr">
              <a:buNone/>
            </a:pPr>
            <a:r>
              <a:rPr lang="is-IS" dirty="0"/>
              <a:t>Cl 105 </a:t>
            </a:r>
          </a:p>
          <a:p>
            <a:pPr marL="0" indent="0" algn="ctr">
              <a:buNone/>
            </a:pPr>
            <a:r>
              <a:rPr lang="en-US" dirty="0"/>
              <a:t>lactate 26 </a:t>
            </a:r>
          </a:p>
          <a:p>
            <a:pPr marL="0" indent="0" algn="ctr">
              <a:buNone/>
            </a:pPr>
            <a:r>
              <a:rPr lang="mr-IN" dirty="0"/>
              <a:t>BE -24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Na 139 </a:t>
            </a:r>
          </a:p>
          <a:p>
            <a:pPr marL="0" indent="0">
              <a:buNone/>
            </a:pPr>
            <a:r>
              <a:rPr lang="it-IT" dirty="0"/>
              <a:t>Cl 96 </a:t>
            </a:r>
          </a:p>
          <a:p>
            <a:pPr marL="0" indent="0">
              <a:buNone/>
            </a:pPr>
            <a:r>
              <a:rPr lang="hr-HR" dirty="0"/>
              <a:t>Ur 4.3 </a:t>
            </a:r>
          </a:p>
          <a:p>
            <a:pPr marL="0" indent="0">
              <a:buNone/>
            </a:pPr>
            <a:r>
              <a:rPr lang="de-DE" dirty="0" err="1"/>
              <a:t>Cr</a:t>
            </a:r>
            <a:r>
              <a:rPr lang="de-DE" dirty="0"/>
              <a:t> 199 </a:t>
            </a:r>
          </a:p>
          <a:p>
            <a:pPr marL="0" indent="0">
              <a:buNone/>
            </a:pPr>
            <a:r>
              <a:rPr lang="de-DE" dirty="0" err="1"/>
              <a:t>glucose</a:t>
            </a:r>
            <a:r>
              <a:rPr lang="de-DE" dirty="0"/>
              <a:t> </a:t>
            </a:r>
            <a:r>
              <a:rPr lang="de-DE" dirty="0" smtClean="0"/>
              <a:t>21.5</a:t>
            </a:r>
          </a:p>
          <a:p>
            <a:pPr marL="0" indent="0">
              <a:buNone/>
            </a:pPr>
            <a:r>
              <a:rPr lang="de-DE" dirty="0" smtClean="0"/>
              <a:t>Ethanol </a:t>
            </a:r>
            <a:r>
              <a:rPr lang="mr-IN" dirty="0" smtClean="0"/>
              <a:t>–</a:t>
            </a:r>
            <a:r>
              <a:rPr lang="de-DE" dirty="0" err="1" smtClean="0"/>
              <a:t>undetected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Serum </a:t>
            </a:r>
            <a:r>
              <a:rPr lang="de-DE" dirty="0" err="1"/>
              <a:t>osmolality</a:t>
            </a:r>
            <a:r>
              <a:rPr lang="de-DE" dirty="0"/>
              <a:t> 319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671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kind of acidosis is this?</a:t>
            </a:r>
          </a:p>
          <a:p>
            <a:pPr marL="514350" indent="-514350">
              <a:buAutoNum type="alphaUcPeriod"/>
            </a:pPr>
            <a:r>
              <a:rPr lang="en-US" dirty="0" smtClean="0"/>
              <a:t>HAGMA</a:t>
            </a:r>
          </a:p>
          <a:p>
            <a:pPr marL="514350" indent="-514350">
              <a:buAutoNum type="alphaUcPeriod"/>
            </a:pPr>
            <a:r>
              <a:rPr lang="en-US" dirty="0" smtClean="0"/>
              <a:t>NAGMA</a:t>
            </a:r>
          </a:p>
          <a:p>
            <a:pPr marL="514350" indent="-514350">
              <a:buAutoNum type="alphaUcPeriod"/>
            </a:pPr>
            <a:r>
              <a:rPr lang="en-US" dirty="0" smtClean="0"/>
              <a:t>Resp. acidosis</a:t>
            </a:r>
          </a:p>
          <a:p>
            <a:pPr marL="514350" indent="-514350">
              <a:buAutoNum type="alphaUcPeriod"/>
            </a:pPr>
            <a:r>
              <a:rPr lang="en-US" dirty="0" smtClean="0"/>
              <a:t>I’m not willing to commit at this stage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465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Anion gap</a:t>
            </a:r>
          </a:p>
          <a:p>
            <a:pPr marL="0" indent="0" algn="ctr">
              <a:buNone/>
            </a:pPr>
            <a:r>
              <a:rPr lang="en-US" dirty="0" smtClean="0"/>
              <a:t>=Anion gap = Na+ -(</a:t>
            </a:r>
            <a:r>
              <a:rPr lang="en-US" dirty="0" err="1" smtClean="0"/>
              <a:t>Cl</a:t>
            </a:r>
            <a:r>
              <a:rPr lang="en-US" dirty="0" smtClean="0"/>
              <a:t>-+ HCO3-)</a:t>
            </a:r>
          </a:p>
          <a:p>
            <a:pPr marL="0" indent="0" algn="ctr">
              <a:buNone/>
            </a:pPr>
            <a:r>
              <a:rPr lang="en-US" dirty="0" smtClean="0"/>
              <a:t>= 135 </a:t>
            </a:r>
            <a:r>
              <a:rPr lang="mr-IN" dirty="0" smtClean="0"/>
              <a:t>–</a:t>
            </a:r>
            <a:r>
              <a:rPr lang="en-AU" dirty="0" smtClean="0"/>
              <a:t> </a:t>
            </a:r>
            <a:r>
              <a:rPr lang="en-US" dirty="0" smtClean="0"/>
              <a:t>(105+6) = 24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HAGMA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(lactic acidosis)</a:t>
            </a:r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83028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dirty="0"/>
              <a:t>Delta Ratio = the increase in Anion Gap / the decrease in HCO3-</a:t>
            </a:r>
            <a:endParaRPr lang="en-AU" dirty="0"/>
          </a:p>
          <a:p>
            <a:pPr marL="0" indent="0" algn="ctr">
              <a:buNone/>
            </a:pPr>
            <a:r>
              <a:rPr lang="en-US" dirty="0" smtClean="0"/>
              <a:t>= [actual anion gap </a:t>
            </a:r>
            <a:r>
              <a:rPr lang="mr-IN" dirty="0" smtClean="0"/>
              <a:t>–</a:t>
            </a:r>
            <a:r>
              <a:rPr lang="en-US" dirty="0" smtClean="0"/>
              <a:t> “normal AG]/”normal” </a:t>
            </a:r>
            <a:r>
              <a:rPr lang="mr-IN" dirty="0" smtClean="0"/>
              <a:t>–</a:t>
            </a:r>
            <a:r>
              <a:rPr lang="en-US" dirty="0" smtClean="0"/>
              <a:t> actual </a:t>
            </a:r>
            <a:r>
              <a:rPr lang="en-US" dirty="0" err="1" smtClean="0"/>
              <a:t>bicarb</a:t>
            </a:r>
            <a:r>
              <a:rPr lang="en-US" dirty="0" smtClean="0"/>
              <a:t>]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= (24-12)/(24 </a:t>
            </a:r>
            <a:r>
              <a:rPr lang="mr-IN" dirty="0" smtClean="0"/>
              <a:t>–</a:t>
            </a:r>
            <a:r>
              <a:rPr lang="en-US" dirty="0" smtClean="0"/>
              <a:t> 6) = 0.66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NAGMA  (renal failure)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AU" dirty="0"/>
              <a:t>&lt; 0.4: </a:t>
            </a:r>
            <a:r>
              <a:rPr lang="en-AU" dirty="0" err="1"/>
              <a:t>Hyperchloraemic</a:t>
            </a:r>
            <a:r>
              <a:rPr lang="en-AU" dirty="0"/>
              <a:t> </a:t>
            </a:r>
            <a:r>
              <a:rPr lang="en-AU" dirty="0" smtClean="0"/>
              <a:t>NAGMA</a:t>
            </a:r>
            <a:r>
              <a:rPr lang="en-AU" dirty="0"/>
              <a:t> </a:t>
            </a:r>
          </a:p>
          <a:p>
            <a:pPr marL="0" indent="0">
              <a:buNone/>
            </a:pPr>
            <a:r>
              <a:rPr lang="en-AU" dirty="0"/>
              <a:t>0.4-0.8: Mixed NAGMA + </a:t>
            </a:r>
            <a:r>
              <a:rPr lang="en-AU" dirty="0" smtClean="0"/>
              <a:t>HAGMA</a:t>
            </a:r>
            <a:endParaRPr lang="en-AU" dirty="0"/>
          </a:p>
          <a:p>
            <a:pPr marL="0" indent="0">
              <a:buNone/>
            </a:pPr>
            <a:r>
              <a:rPr lang="en-GB" dirty="0"/>
              <a:t>1-2: </a:t>
            </a:r>
            <a:r>
              <a:rPr lang="en-GB" dirty="0" smtClean="0"/>
              <a:t>HAGMA</a:t>
            </a:r>
            <a:endParaRPr lang="en-AU" dirty="0"/>
          </a:p>
          <a:p>
            <a:pPr marL="0" indent="0">
              <a:buNone/>
            </a:pPr>
            <a:r>
              <a:rPr lang="en-GB" dirty="0"/>
              <a:t>&gt;2: HAGMA on background of chronic metabolic alkalosis (e.g. COPD with type 2 </a:t>
            </a:r>
            <a:r>
              <a:rPr lang="en-GB" dirty="0" err="1"/>
              <a:t>resp</a:t>
            </a:r>
            <a:r>
              <a:rPr lang="en-GB" dirty="0"/>
              <a:t> failure)</a:t>
            </a:r>
            <a:endParaRPr lang="en-AU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390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Expected PaC02 (Winters formula)</a:t>
            </a:r>
          </a:p>
          <a:p>
            <a:pPr marL="0" indent="0" algn="ctr">
              <a:buNone/>
            </a:pPr>
            <a:r>
              <a:rPr lang="en-GB" dirty="0" smtClean="0"/>
              <a:t>= (HCO3 x 1.5) +8 (±2)</a:t>
            </a:r>
          </a:p>
          <a:p>
            <a:pPr marL="0" indent="0" algn="ctr">
              <a:buNone/>
            </a:pPr>
            <a:r>
              <a:rPr lang="en-GB" dirty="0" smtClean="0">
                <a:effectLst/>
              </a:rPr>
              <a:t>=</a:t>
            </a:r>
            <a:r>
              <a:rPr lang="en-AU" dirty="0" smtClean="0">
                <a:effectLst/>
              </a:rPr>
              <a:t> (6 x 1.5) +8 = 17 (actual 28)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(respiratory acidosis)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027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Given IM </a:t>
            </a:r>
            <a:r>
              <a:rPr lang="en-US" dirty="0" err="1" smtClean="0"/>
              <a:t>droperidol</a:t>
            </a:r>
            <a:r>
              <a:rPr lang="en-US" dirty="0" smtClean="0"/>
              <a:t> with </a:t>
            </a:r>
            <a:r>
              <a:rPr lang="en-US" dirty="0"/>
              <a:t>good effect</a:t>
            </a:r>
            <a:r>
              <a:rPr lang="en-US" dirty="0" smtClean="0"/>
              <a:t>.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HR </a:t>
            </a:r>
            <a:r>
              <a:rPr lang="en-US" dirty="0"/>
              <a:t>120 RR 22 GCS 14 and </a:t>
            </a:r>
            <a:r>
              <a:rPr lang="en-US" dirty="0" smtClean="0"/>
              <a:t>calmer</a:t>
            </a: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2.5L </a:t>
            </a:r>
            <a:r>
              <a:rPr lang="en-US" dirty="0"/>
              <a:t>IV Fluids</a:t>
            </a:r>
          </a:p>
        </p:txBody>
      </p:sp>
    </p:spTree>
    <p:extLst>
      <p:ext uri="{BB962C8B-B14F-4D97-AF65-F5344CB8AC3E}">
        <p14:creationId xmlns:p14="http://schemas.microsoft.com/office/powerpoint/2010/main" val="3195473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US" dirty="0"/>
          </a:p>
        </p:txBody>
      </p:sp>
      <p:pic>
        <p:nvPicPr>
          <p:cNvPr id="4" name="Content Placeholder 3" descr="Screen Shot 2018-07-18 at 10.10.46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23" r="-26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37387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4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52 F</a:t>
            </a:r>
          </a:p>
          <a:p>
            <a:pPr marL="0" indent="0" algn="ctr">
              <a:buNone/>
            </a:pPr>
            <a:r>
              <a:rPr lang="en-US" dirty="0" smtClean="0"/>
              <a:t>Well at 0930 but husband found at 1130 drowsy on floor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Initial </a:t>
            </a:r>
            <a:r>
              <a:rPr lang="en-US" dirty="0" err="1" smtClean="0"/>
              <a:t>Obs</a:t>
            </a:r>
            <a:r>
              <a:rPr lang="en-US" dirty="0" smtClean="0"/>
              <a:t>:  </a:t>
            </a:r>
          </a:p>
          <a:p>
            <a:pPr marL="0" indent="0" algn="ctr">
              <a:buNone/>
            </a:pPr>
            <a:r>
              <a:rPr lang="en-US" dirty="0" smtClean="0"/>
              <a:t>HR 134, BP 142/87, Sp02 96% on 10L NRB</a:t>
            </a:r>
          </a:p>
          <a:p>
            <a:pPr marL="0" indent="0" algn="ctr">
              <a:buNone/>
            </a:pPr>
            <a:r>
              <a:rPr lang="en-US" dirty="0" smtClean="0"/>
              <a:t>GCS 13 (E3, V4, M6)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767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en-US" dirty="0" smtClean="0"/>
              <a:t>RR 30, BP 150/102, HR 106, </a:t>
            </a:r>
            <a:r>
              <a:rPr lang="en-US" dirty="0" err="1" smtClean="0"/>
              <a:t>Sats</a:t>
            </a:r>
            <a:r>
              <a:rPr lang="en-US" dirty="0" smtClean="0"/>
              <a:t> 100% on 2LNP</a:t>
            </a:r>
          </a:p>
          <a:p>
            <a:pPr marL="457200" lvl="1" indent="0">
              <a:buNone/>
            </a:pPr>
            <a:endParaRPr lang="pt-BR" dirty="0" smtClean="0"/>
          </a:p>
          <a:p>
            <a:pPr marL="457200" lvl="1" indent="0">
              <a:buNone/>
            </a:pPr>
            <a:r>
              <a:rPr lang="pt-BR" dirty="0" smtClean="0"/>
              <a:t>pH 7.19, CO 26, HCO3 20, </a:t>
            </a:r>
            <a:r>
              <a:rPr lang="pt-BR" dirty="0" err="1" smtClean="0"/>
              <a:t>Lactate</a:t>
            </a:r>
            <a:r>
              <a:rPr lang="pt-BR" dirty="0" smtClean="0"/>
              <a:t> 25, BSL 7.5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Na 145, </a:t>
            </a:r>
            <a:r>
              <a:rPr lang="en-US" dirty="0" err="1" smtClean="0"/>
              <a:t>Cl</a:t>
            </a:r>
            <a:r>
              <a:rPr lang="en-US" dirty="0" smtClean="0"/>
              <a:t> 111, Ur 3.9, </a:t>
            </a:r>
            <a:r>
              <a:rPr lang="en-US" dirty="0" err="1" smtClean="0"/>
              <a:t>creat</a:t>
            </a:r>
            <a:r>
              <a:rPr lang="en-US" dirty="0" smtClean="0"/>
              <a:t> 66, BSL 5.1, BAC 10, measured </a:t>
            </a:r>
            <a:r>
              <a:rPr lang="en-US" dirty="0" err="1" smtClean="0"/>
              <a:t>osmo</a:t>
            </a:r>
            <a:r>
              <a:rPr lang="en-US" dirty="0" smtClean="0"/>
              <a:t> 357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Calculate the gaps</a:t>
            </a:r>
            <a:r>
              <a:rPr lang="mr-IN" dirty="0" smtClean="0"/>
              <a:t>…</a:t>
            </a:r>
            <a:endParaRPr lang="en-AU" dirty="0" smtClean="0"/>
          </a:p>
          <a:p>
            <a:pPr marL="457200" lvl="1" indent="0">
              <a:buNone/>
            </a:pPr>
            <a:r>
              <a:rPr lang="en-AU" dirty="0" smtClean="0"/>
              <a:t>AG = 14 (but lactate 25)</a:t>
            </a:r>
          </a:p>
          <a:p>
            <a:pPr marL="457200" lvl="1" indent="0">
              <a:buNone/>
            </a:pPr>
            <a:r>
              <a:rPr lang="en-AU" dirty="0" smtClean="0"/>
              <a:t>OG = 46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508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06-08 at 11.15.2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09" y="1171180"/>
            <a:ext cx="6805411" cy="533837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Ethylene glycol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327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8-07-18 at 11.18.53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19" r="-24919"/>
          <a:stretch>
            <a:fillRect/>
          </a:stretch>
        </p:blipFill>
        <p:spPr>
          <a:xfrm>
            <a:off x="-169818" y="1417638"/>
            <a:ext cx="9126195" cy="5019056"/>
          </a:xfrm>
        </p:spPr>
      </p:pic>
      <p:sp>
        <p:nvSpPr>
          <p:cNvPr id="5" name="Rectangle 4"/>
          <p:cNvSpPr/>
          <p:nvPr/>
        </p:nvSpPr>
        <p:spPr>
          <a:xfrm>
            <a:off x="3275654" y="611435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 err="1"/>
              <a:t>Krasowski</a:t>
            </a:r>
            <a:r>
              <a:rPr lang="en-AU" dirty="0"/>
              <a:t> et al. BMC Clinical Pathology 2012, 12:</a:t>
            </a:r>
            <a:r>
              <a:rPr lang="en-AU" dirty="0" smtClean="0"/>
              <a:t>1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445568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Lactate gap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4578" cy="4525963"/>
          </a:xfrm>
        </p:spPr>
        <p:txBody>
          <a:bodyPr>
            <a:normAutofit/>
          </a:bodyPr>
          <a:lstStyle/>
          <a:p>
            <a:r>
              <a:rPr lang="en-US" dirty="0"/>
              <a:t>I</a:t>
            </a:r>
            <a:r>
              <a:rPr lang="en-US" dirty="0" smtClean="0"/>
              <a:t>ncreases in lactate usually an indicator of anaerobic metabolism (</a:t>
            </a:r>
            <a:r>
              <a:rPr lang="en-US" dirty="0" err="1" smtClean="0"/>
              <a:t>exep</a:t>
            </a:r>
            <a:r>
              <a:rPr lang="en-US" dirty="0" smtClean="0"/>
              <a:t>. Propylene glycol)</a:t>
            </a:r>
          </a:p>
          <a:p>
            <a:pPr lvl="0"/>
            <a:r>
              <a:rPr lang="en-AU" dirty="0"/>
              <a:t>L</a:t>
            </a:r>
            <a:r>
              <a:rPr lang="en-AU" dirty="0" smtClean="0"/>
              <a:t>actate </a:t>
            </a:r>
            <a:r>
              <a:rPr lang="en-AU" dirty="0"/>
              <a:t>gap = lactate (measured by oxidase method) – laboratory lactate (dehydrogenase method</a:t>
            </a:r>
            <a:r>
              <a:rPr lang="en-AU" dirty="0" smtClean="0"/>
              <a:t>)</a:t>
            </a:r>
          </a:p>
          <a:p>
            <a:pPr lvl="0"/>
            <a:r>
              <a:rPr lang="en-AU" dirty="0" smtClean="0"/>
              <a:t>Caused by EG cross reacting</a:t>
            </a:r>
            <a:endParaRPr lang="en-AU" dirty="0"/>
          </a:p>
          <a:p>
            <a:pPr lvl="0"/>
            <a:r>
              <a:rPr lang="en-AU" dirty="0" smtClean="0"/>
              <a:t>Esp. point </a:t>
            </a:r>
            <a:r>
              <a:rPr lang="en-AU" dirty="0"/>
              <a:t>of care analysers (e.g. Radiometer </a:t>
            </a:r>
            <a:r>
              <a:rPr lang="en-AU" dirty="0" smtClean="0"/>
              <a:t>700</a:t>
            </a:r>
            <a:r>
              <a:rPr lang="en-AU" dirty="0"/>
              <a:t> </a:t>
            </a:r>
            <a:r>
              <a:rPr lang="en-AU" dirty="0" smtClean="0"/>
              <a:t>&gt;&gt;</a:t>
            </a:r>
            <a:r>
              <a:rPr lang="en-AU" dirty="0"/>
              <a:t> </a:t>
            </a:r>
            <a:r>
              <a:rPr lang="en-AU" dirty="0" err="1" smtClean="0"/>
              <a:t>iSTAT</a:t>
            </a:r>
            <a:r>
              <a:rPr lang="en-AU" dirty="0" smtClean="0"/>
              <a:t> </a:t>
            </a:r>
            <a:r>
              <a:rPr lang="en-AU" dirty="0"/>
              <a:t>and Bayer</a:t>
            </a:r>
            <a:r>
              <a:rPr lang="en-AU" dirty="0" smtClean="0"/>
              <a:t>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946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Case 5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3877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AU" sz="3400" dirty="0" smtClean="0"/>
              <a:t>59 female</a:t>
            </a:r>
          </a:p>
          <a:p>
            <a:pPr marL="0" indent="0" algn="ctr">
              <a:buNone/>
            </a:pPr>
            <a:endParaRPr lang="en-AU" sz="3400" dirty="0" smtClean="0"/>
          </a:p>
          <a:p>
            <a:pPr marL="0" indent="0" algn="ctr">
              <a:buNone/>
            </a:pPr>
            <a:r>
              <a:rPr lang="en-AU" sz="3400" dirty="0" smtClean="0"/>
              <a:t>Seen </a:t>
            </a:r>
            <a:r>
              <a:rPr lang="en-AU" sz="3400" dirty="0"/>
              <a:t>by son at 3pm </a:t>
            </a:r>
            <a:r>
              <a:rPr lang="en-AU" sz="3400" dirty="0" smtClean="0"/>
              <a:t>previous day and </a:t>
            </a:r>
            <a:r>
              <a:rPr lang="en-AU" sz="3400" dirty="0"/>
              <a:t>drowsy</a:t>
            </a:r>
          </a:p>
          <a:p>
            <a:pPr marL="0" indent="0" algn="ctr">
              <a:buNone/>
            </a:pPr>
            <a:r>
              <a:rPr lang="en-AU" sz="3400" dirty="0"/>
              <a:t>Son thought she may </a:t>
            </a:r>
            <a:r>
              <a:rPr lang="en-AU" sz="3400" dirty="0" smtClean="0"/>
              <a:t>be post-</a:t>
            </a:r>
            <a:r>
              <a:rPr lang="en-AU" sz="3400" dirty="0" err="1" smtClean="0"/>
              <a:t>ictal</a:t>
            </a:r>
            <a:r>
              <a:rPr lang="en-AU" sz="3400" dirty="0" smtClean="0"/>
              <a:t> </a:t>
            </a:r>
            <a:r>
              <a:rPr lang="en-AU" sz="3400" dirty="0"/>
              <a:t>so observed </a:t>
            </a:r>
            <a:r>
              <a:rPr lang="en-AU" sz="3400" dirty="0" smtClean="0"/>
              <a:t>her at home</a:t>
            </a:r>
            <a:endParaRPr lang="en-AU" sz="3400" dirty="0"/>
          </a:p>
          <a:p>
            <a:pPr marL="0" indent="0" algn="ctr">
              <a:buNone/>
            </a:pPr>
            <a:r>
              <a:rPr lang="en-AU" sz="3400" dirty="0" smtClean="0"/>
              <a:t>Became concerned when no improvement and called ambulance 8 hours later</a:t>
            </a:r>
          </a:p>
          <a:p>
            <a:pPr marL="0" indent="0" algn="ctr">
              <a:buNone/>
            </a:pPr>
            <a:endParaRPr lang="en-AU" sz="3400" dirty="0" smtClean="0"/>
          </a:p>
          <a:p>
            <a:pPr marL="0" indent="0" algn="ctr">
              <a:buNone/>
            </a:pPr>
            <a:r>
              <a:rPr lang="en-AU" sz="3400" dirty="0" smtClean="0"/>
              <a:t>A</a:t>
            </a:r>
            <a:r>
              <a:rPr lang="en-AU" sz="3400" dirty="0"/>
              <a:t>-  patent</a:t>
            </a:r>
          </a:p>
          <a:p>
            <a:pPr marL="0" indent="0" algn="ctr">
              <a:buNone/>
            </a:pPr>
            <a:r>
              <a:rPr lang="fi-FI" sz="3400" dirty="0"/>
              <a:t>B - RR 8, Sa02 100% on 15L NRB </a:t>
            </a:r>
            <a:r>
              <a:rPr lang="en-AU" sz="3400" dirty="0" smtClean="0"/>
              <a:t>chest </a:t>
            </a:r>
            <a:r>
              <a:rPr lang="en-AU" sz="3400" dirty="0"/>
              <a:t>clear</a:t>
            </a:r>
          </a:p>
          <a:p>
            <a:pPr marL="0" indent="0" algn="ctr">
              <a:buNone/>
            </a:pPr>
            <a:r>
              <a:rPr lang="en-AU" sz="3400" dirty="0"/>
              <a:t>C - Warm, well </a:t>
            </a:r>
            <a:r>
              <a:rPr lang="en-AU" sz="3400" dirty="0" err="1"/>
              <a:t>perfused</a:t>
            </a:r>
            <a:r>
              <a:rPr lang="en-AU" sz="3400" dirty="0"/>
              <a:t>, </a:t>
            </a:r>
            <a:r>
              <a:rPr lang="en-AU" sz="3400" dirty="0" smtClean="0"/>
              <a:t>HR </a:t>
            </a:r>
            <a:r>
              <a:rPr lang="en-AU" sz="3400" dirty="0"/>
              <a:t>120, BP </a:t>
            </a:r>
            <a:r>
              <a:rPr lang="en-AU" sz="3400" dirty="0" smtClean="0"/>
              <a:t>133/110 </a:t>
            </a:r>
            <a:r>
              <a:rPr lang="en-AU" sz="3400" dirty="0"/>
              <a:t>HSDNM</a:t>
            </a:r>
          </a:p>
          <a:p>
            <a:pPr marL="0" indent="0" algn="ctr">
              <a:buNone/>
            </a:pPr>
            <a:r>
              <a:rPr lang="en-AU" sz="3400" dirty="0" smtClean="0"/>
              <a:t>D </a:t>
            </a:r>
            <a:r>
              <a:rPr lang="en-AU" sz="3400" dirty="0"/>
              <a:t>- GCS 10 - E 3, V2, M 5</a:t>
            </a:r>
          </a:p>
          <a:p>
            <a:pPr marL="0" indent="0" algn="ctr">
              <a:buNone/>
            </a:pPr>
            <a:r>
              <a:rPr lang="en-AU" sz="3400" dirty="0"/>
              <a:t>- pupils equal 3mm, </a:t>
            </a:r>
            <a:r>
              <a:rPr lang="en-AU" sz="3400" dirty="0" smtClean="0"/>
              <a:t>sluggish</a:t>
            </a:r>
            <a:endParaRPr lang="en-AU" sz="3400" dirty="0"/>
          </a:p>
          <a:p>
            <a:pPr marL="0" indent="0" algn="ctr">
              <a:buNone/>
            </a:pPr>
            <a:r>
              <a:rPr lang="en-AU" sz="3400" dirty="0"/>
              <a:t>- normal tone and reflexes</a:t>
            </a:r>
          </a:p>
          <a:p>
            <a:pPr marL="0" indent="0" algn="ctr">
              <a:buNone/>
            </a:pPr>
            <a:r>
              <a:rPr lang="en-AU" sz="3400" dirty="0"/>
              <a:t>E -  Temp </a:t>
            </a:r>
            <a:r>
              <a:rPr lang="en-AU" sz="3400" dirty="0" smtClean="0"/>
              <a:t>36.4</a:t>
            </a:r>
          </a:p>
          <a:p>
            <a:pPr marL="0" indent="0" algn="ctr">
              <a:buNone/>
            </a:pPr>
            <a:endParaRPr lang="en-AU" sz="3400" dirty="0"/>
          </a:p>
          <a:p>
            <a:pPr marL="0" indent="0" algn="ctr">
              <a:buNone/>
            </a:pPr>
            <a:r>
              <a:rPr lang="en-AU" sz="3400" dirty="0"/>
              <a:t>- no obvious injuries or abnormalities</a:t>
            </a:r>
          </a:p>
          <a:p>
            <a:pPr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13168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Case 5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BKG.</a:t>
            </a:r>
          </a:p>
          <a:p>
            <a:pPr lvl="1"/>
            <a:r>
              <a:rPr lang="en-AU" dirty="0" smtClean="0"/>
              <a:t>Chronic low back pain</a:t>
            </a:r>
          </a:p>
          <a:p>
            <a:pPr lvl="1"/>
            <a:r>
              <a:rPr lang="en-AU" dirty="0" smtClean="0"/>
              <a:t>Hypertension</a:t>
            </a:r>
          </a:p>
          <a:p>
            <a:pPr lvl="1"/>
            <a:r>
              <a:rPr lang="en-AU" dirty="0" smtClean="0"/>
              <a:t>Epilepsy - last seizure 18 months ago</a:t>
            </a:r>
          </a:p>
          <a:p>
            <a:pPr lvl="1"/>
            <a:r>
              <a:rPr lang="en-AU" dirty="0" smtClean="0"/>
              <a:t>Previous gastric surgery for </a:t>
            </a:r>
            <a:r>
              <a:rPr lang="en-AU" dirty="0" err="1" smtClean="0"/>
              <a:t>perf</a:t>
            </a:r>
            <a:r>
              <a:rPr lang="en-AU" dirty="0" smtClean="0"/>
              <a:t>. DU in 2012 </a:t>
            </a:r>
            <a:endParaRPr lang="en-AU" dirty="0"/>
          </a:p>
          <a:p>
            <a:pPr lvl="1"/>
            <a:r>
              <a:rPr lang="en-AU" dirty="0" smtClean="0"/>
              <a:t>Denies ETOH or illicit drug misuse</a:t>
            </a:r>
          </a:p>
          <a:p>
            <a:pPr lvl="1"/>
            <a:r>
              <a:rPr lang="en-AU" dirty="0" smtClean="0"/>
              <a:t>Increasing abdominal pain, anorexia and 15Kg since Christmas.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05254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Medications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AU" dirty="0" err="1" smtClean="0"/>
              <a:t>Oxycontin</a:t>
            </a:r>
            <a:r>
              <a:rPr lang="en-AU" dirty="0" smtClean="0"/>
              <a:t> 80mg BD</a:t>
            </a:r>
          </a:p>
          <a:p>
            <a:r>
              <a:rPr lang="en-AU" dirty="0" err="1" smtClean="0"/>
              <a:t>Pantoprazole</a:t>
            </a:r>
            <a:r>
              <a:rPr lang="en-AU" dirty="0" smtClean="0"/>
              <a:t>: 80 mg, Oral, Twice daily</a:t>
            </a:r>
          </a:p>
          <a:p>
            <a:r>
              <a:rPr lang="en-AU" dirty="0" err="1" smtClean="0"/>
              <a:t>Nizatidine</a:t>
            </a:r>
            <a:r>
              <a:rPr lang="en-AU" dirty="0" smtClean="0"/>
              <a:t>: 300 mg, Oral, </a:t>
            </a:r>
            <a:r>
              <a:rPr lang="en-AU" dirty="0" err="1" smtClean="0"/>
              <a:t>Nocte</a:t>
            </a:r>
            <a:r>
              <a:rPr lang="en-AU" dirty="0" smtClean="0"/>
              <a:t>. </a:t>
            </a:r>
          </a:p>
          <a:p>
            <a:r>
              <a:rPr lang="en-AU" dirty="0" err="1" smtClean="0"/>
              <a:t>Amlodipine</a:t>
            </a:r>
            <a:r>
              <a:rPr lang="en-AU" dirty="0" smtClean="0"/>
              <a:t>: 10 mg, Oral, Mane</a:t>
            </a:r>
          </a:p>
          <a:p>
            <a:r>
              <a:rPr lang="en-AU" dirty="0" err="1" smtClean="0"/>
              <a:t>Valsartan</a:t>
            </a:r>
            <a:r>
              <a:rPr lang="en-AU" dirty="0" smtClean="0"/>
              <a:t>: 320 mg, Oral, Once daily</a:t>
            </a:r>
          </a:p>
          <a:p>
            <a:r>
              <a:rPr lang="en-AU" dirty="0" smtClean="0"/>
              <a:t>Paracetamol: 1 Grams, Oral, Four times daily</a:t>
            </a:r>
          </a:p>
          <a:p>
            <a:r>
              <a:rPr lang="en-AU" dirty="0" err="1" smtClean="0"/>
              <a:t>Domperidone</a:t>
            </a:r>
            <a:r>
              <a:rPr lang="en-AU" dirty="0" smtClean="0"/>
              <a:t> 10 mg: Oral, Three times daily</a:t>
            </a:r>
          </a:p>
          <a:p>
            <a:r>
              <a:rPr lang="en-AU" dirty="0" err="1" smtClean="0"/>
              <a:t>Metoprolol</a:t>
            </a:r>
            <a:r>
              <a:rPr lang="en-AU" dirty="0" smtClean="0"/>
              <a:t>: Unchanged, 100 Milligrams, Oral, Twice daily</a:t>
            </a:r>
          </a:p>
          <a:p>
            <a:r>
              <a:rPr lang="en-AU" dirty="0" err="1" smtClean="0"/>
              <a:t>Prazosin</a:t>
            </a:r>
            <a:r>
              <a:rPr lang="en-AU" dirty="0" smtClean="0"/>
              <a:t>: Unchanged, 5 Milligrams, Oral, Twice daily</a:t>
            </a:r>
          </a:p>
          <a:p>
            <a:r>
              <a:rPr lang="en-AU" dirty="0" err="1" smtClean="0"/>
              <a:t>Phenytoin</a:t>
            </a:r>
            <a:r>
              <a:rPr lang="en-AU" dirty="0" smtClean="0"/>
              <a:t>: Unchanged, 200 Milligrams, Oral, Twice daily</a:t>
            </a:r>
          </a:p>
          <a:p>
            <a:r>
              <a:rPr lang="en-AU" dirty="0" smtClean="0"/>
              <a:t>Gabapentin: Unchanged, 800 Milligrams, Oral, Twice daily</a:t>
            </a:r>
          </a:p>
        </p:txBody>
      </p:sp>
    </p:spTree>
    <p:extLst>
      <p:ext uri="{BB962C8B-B14F-4D97-AF65-F5344CB8AC3E}">
        <p14:creationId xmlns:p14="http://schemas.microsoft.com/office/powerpoint/2010/main" val="474570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Initial ECG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7558657" cy="4367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55134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Initial bloods</a:t>
            </a:r>
            <a:endParaRPr lang="en-AU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484790"/>
              </p:ext>
            </p:extLst>
          </p:nvPr>
        </p:nvGraphicFramePr>
        <p:xfrm>
          <a:off x="457201" y="1600200"/>
          <a:ext cx="3257544" cy="4276176"/>
        </p:xfrm>
        <a:graphic>
          <a:graphicData uri="http://schemas.openxmlformats.org/drawingml/2006/table">
            <a:tbl>
              <a:tblPr/>
              <a:tblGrid>
                <a:gridCol w="2189341"/>
                <a:gridCol w="1068203"/>
              </a:tblGrid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Results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9/02/2014</a:t>
                      </a: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7.07</a:t>
                      </a: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p02 (mmHg)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233</a:t>
                      </a: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pc02 (mmHg)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Sp02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99%</a:t>
                      </a: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Bicarb</a:t>
                      </a:r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</a:t>
                      </a:r>
                      <a:r>
                        <a:rPr lang="en-AU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mmol</a:t>
                      </a:r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/L)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BE (mmol/L)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-18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gluc (mmol/L)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5.9</a:t>
                      </a: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Lactate (mmol/L)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endParaRPr lang="en-A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Na+ (mmol/L)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135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K+ (mmol/L)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2.7</a:t>
                      </a: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Cl- (mmol/L)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112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Bicarb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Ur (</a:t>
                      </a:r>
                      <a:r>
                        <a:rPr lang="en-AU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mmol</a:t>
                      </a:r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/L)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6726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Cr (mmol/L)</a:t>
                      </a:r>
                    </a:p>
                  </a:txBody>
                  <a:tcPr marL="26763" marR="26763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26763" marR="26763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792462"/>
              </p:ext>
            </p:extLst>
          </p:nvPr>
        </p:nvGraphicFramePr>
        <p:xfrm>
          <a:off x="4714876" y="1734161"/>
          <a:ext cx="2794000" cy="4053840"/>
        </p:xfrm>
        <a:graphic>
          <a:graphicData uri="http://schemas.openxmlformats.org/drawingml/2006/table">
            <a:tbl>
              <a:tblPr/>
              <a:tblGrid>
                <a:gridCol w="1611314"/>
                <a:gridCol w="118268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Albumin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GGT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ALT/AST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Trop HS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Calc/Mg/Pos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Lipase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 smtClean="0">
                          <a:solidFill>
                            <a:schemeClr val="accent2"/>
                          </a:solidFill>
                          <a:latin typeface="Calibri"/>
                        </a:rPr>
                        <a:t>932</a:t>
                      </a:r>
                      <a:endParaRPr lang="en-AU" sz="1600" b="0" i="0" u="none" strike="noStrike" dirty="0">
                        <a:solidFill>
                          <a:schemeClr val="accent2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WCC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26.2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Neut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AU" sz="16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Osmo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297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INR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AU" sz="16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Salicylate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Neg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TSH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Opioids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7743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Anion gap</a:t>
            </a:r>
          </a:p>
          <a:p>
            <a:pPr marL="0" indent="0" algn="ctr">
              <a:buNone/>
            </a:pPr>
            <a:r>
              <a:rPr lang="en-US" dirty="0" smtClean="0"/>
              <a:t>= 135 </a:t>
            </a:r>
            <a:r>
              <a:rPr lang="mr-IN" dirty="0" smtClean="0"/>
              <a:t>–</a:t>
            </a:r>
            <a:r>
              <a:rPr lang="en-US" dirty="0" smtClean="0"/>
              <a:t> (10+112) = 13 [NAGMA]</a:t>
            </a:r>
          </a:p>
          <a:p>
            <a:pPr marL="0" indent="0" algn="ctr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892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NSAID abuse (</a:t>
            </a:r>
            <a:r>
              <a:rPr lang="en-US" dirty="0" err="1" smtClean="0"/>
              <a:t>neurofen</a:t>
            </a:r>
            <a:r>
              <a:rPr lang="en-US" dirty="0" smtClean="0"/>
              <a:t> plus)</a:t>
            </a:r>
          </a:p>
          <a:p>
            <a:endParaRPr lang="en-US" dirty="0"/>
          </a:p>
        </p:txBody>
      </p:sp>
      <p:pic>
        <p:nvPicPr>
          <p:cNvPr id="4" name="Picture 3" descr="Screen Shot 2018-07-18 at 10.28.08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17"/>
          <a:stretch/>
        </p:blipFill>
        <p:spPr>
          <a:xfrm>
            <a:off x="457199" y="2405880"/>
            <a:ext cx="8053833" cy="37202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6033" y="4717712"/>
            <a:ext cx="10914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[Na]+[K]-[</a:t>
            </a:r>
            <a:r>
              <a:rPr lang="en-US" sz="1400" dirty="0" err="1" smtClean="0"/>
              <a:t>Cl</a:t>
            </a:r>
            <a:r>
              <a:rPr lang="en-US" sz="14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06866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NAGMA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Bicarbonate loss or chloride retention</a:t>
            </a:r>
          </a:p>
          <a:p>
            <a:r>
              <a:rPr lang="en-US" dirty="0" smtClean="0"/>
              <a:t>Drugs</a:t>
            </a:r>
          </a:p>
          <a:p>
            <a:pPr lvl="1"/>
            <a:r>
              <a:rPr lang="en-US" dirty="0" smtClean="0"/>
              <a:t>Acetazolamide and other CA inhibitors (e.g. </a:t>
            </a:r>
            <a:r>
              <a:rPr lang="en-US" dirty="0" err="1" smtClean="0"/>
              <a:t>topiramate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Cholestyramine</a:t>
            </a:r>
            <a:endParaRPr lang="en-US" dirty="0" smtClean="0"/>
          </a:p>
          <a:p>
            <a:r>
              <a:rPr lang="en-US" dirty="0" smtClean="0"/>
              <a:t>GI losses</a:t>
            </a:r>
          </a:p>
          <a:p>
            <a:r>
              <a:rPr lang="en-US" dirty="0" smtClean="0"/>
              <a:t>Excess </a:t>
            </a:r>
            <a:r>
              <a:rPr lang="en-US" dirty="0" err="1" smtClean="0"/>
              <a:t>NaCl</a:t>
            </a:r>
            <a:r>
              <a:rPr lang="en-US" dirty="0" smtClean="0"/>
              <a:t> 0.9%</a:t>
            </a:r>
          </a:p>
          <a:p>
            <a:r>
              <a:rPr lang="en-US" dirty="0" smtClean="0"/>
              <a:t>Renal losses </a:t>
            </a:r>
            <a:r>
              <a:rPr lang="mr-IN" dirty="0" smtClean="0"/>
              <a:t>–</a:t>
            </a:r>
            <a:r>
              <a:rPr lang="en-US" dirty="0" smtClean="0"/>
              <a:t>RTA</a:t>
            </a:r>
          </a:p>
          <a:p>
            <a:r>
              <a:rPr lang="en-US" dirty="0" err="1" smtClean="0"/>
              <a:t>Addisons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495800" cy="45259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AU" dirty="0" err="1">
                <a:solidFill>
                  <a:srgbClr val="FF0000"/>
                </a:solidFill>
              </a:rPr>
              <a:t>H</a:t>
            </a:r>
            <a:r>
              <a:rPr lang="en-AU" dirty="0" err="1"/>
              <a:t>yperchloraemia</a:t>
            </a:r>
            <a:endParaRPr lang="en-AU" dirty="0"/>
          </a:p>
          <a:p>
            <a:pPr marL="0" lvl="0" indent="0">
              <a:buNone/>
            </a:pPr>
            <a:r>
              <a:rPr lang="en-AU" dirty="0">
                <a:solidFill>
                  <a:srgbClr val="FF0000"/>
                </a:solidFill>
              </a:rPr>
              <a:t>A</a:t>
            </a:r>
            <a:r>
              <a:rPr lang="en-AU" dirty="0"/>
              <a:t>cetazolamide, Addison’s </a:t>
            </a:r>
            <a:endParaRPr lang="en-AU" dirty="0" smtClean="0"/>
          </a:p>
          <a:p>
            <a:pPr marL="0" lvl="0" indent="0">
              <a:buNone/>
            </a:pPr>
            <a:r>
              <a:rPr lang="en-AU" dirty="0" smtClean="0">
                <a:solidFill>
                  <a:srgbClr val="FF0000"/>
                </a:solidFill>
              </a:rPr>
              <a:t>R</a:t>
            </a:r>
            <a:r>
              <a:rPr lang="en-AU" dirty="0" smtClean="0"/>
              <a:t>enal </a:t>
            </a:r>
            <a:r>
              <a:rPr lang="en-AU" dirty="0"/>
              <a:t>tubular acidosis</a:t>
            </a:r>
          </a:p>
          <a:p>
            <a:pPr marL="0" lvl="0" indent="0">
              <a:buNone/>
            </a:pPr>
            <a:r>
              <a:rPr lang="en-AU" dirty="0">
                <a:solidFill>
                  <a:srgbClr val="FF0000"/>
                </a:solidFill>
              </a:rPr>
              <a:t>D</a:t>
            </a:r>
            <a:r>
              <a:rPr lang="en-AU" dirty="0"/>
              <a:t>iarrhoea, ileostomies, fistulae</a:t>
            </a:r>
          </a:p>
          <a:p>
            <a:pPr marL="0" lvl="0" indent="0">
              <a:buNone/>
            </a:pPr>
            <a:r>
              <a:rPr lang="en-AU" dirty="0" err="1">
                <a:solidFill>
                  <a:srgbClr val="FF0000"/>
                </a:solidFill>
              </a:rPr>
              <a:t>U</a:t>
            </a:r>
            <a:r>
              <a:rPr lang="en-AU" dirty="0" err="1"/>
              <a:t>reteroenterostomies</a:t>
            </a:r>
            <a:endParaRPr lang="en-AU" dirty="0"/>
          </a:p>
          <a:p>
            <a:pPr marL="0" lvl="0" indent="0">
              <a:buNone/>
            </a:pPr>
            <a:r>
              <a:rPr lang="en-AU" dirty="0" err="1">
                <a:solidFill>
                  <a:srgbClr val="FF0000"/>
                </a:solidFill>
              </a:rPr>
              <a:t>P</a:t>
            </a:r>
            <a:r>
              <a:rPr lang="en-AU" dirty="0" err="1"/>
              <a:t>ancreatoenterostomies</a:t>
            </a:r>
            <a:endParaRPr lang="en-AU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4764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54540" y="659819"/>
            <a:ext cx="328186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Acidosis (pH&lt;7.35)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964281" y="1876854"/>
            <a:ext cx="4021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</a:t>
            </a:r>
            <a:r>
              <a:rPr lang="en-US" sz="2400" dirty="0" smtClean="0"/>
              <a:t>C02, normal </a:t>
            </a:r>
            <a:r>
              <a:rPr lang="en-US" sz="2400" dirty="0" err="1" smtClean="0"/>
              <a:t>bic</a:t>
            </a:r>
            <a:r>
              <a:rPr lang="en-US" sz="2400" dirty="0" smtClean="0"/>
              <a:t> - respiratory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93532" y="1837431"/>
            <a:ext cx="2986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r>
              <a:rPr lang="en-US" sz="2400" dirty="0" err="1" smtClean="0">
                <a:sym typeface="Wingdings"/>
              </a:rPr>
              <a:t>Bic</a:t>
            </a:r>
            <a:r>
              <a:rPr lang="en-US" sz="2400" dirty="0" smtClean="0"/>
              <a:t>, normal/low C02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990456" y="2610742"/>
            <a:ext cx="2069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</a:t>
            </a:r>
            <a:r>
              <a:rPr lang="en-US" sz="2400" dirty="0" smtClean="0">
                <a:sym typeface="Wingdings"/>
              </a:rPr>
              <a:t>AG - HAGMA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64152" y="4383745"/>
            <a:ext cx="5180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</a:t>
            </a:r>
            <a:r>
              <a:rPr lang="en-US" sz="2400" dirty="0" smtClean="0">
                <a:sym typeface="Wingdings"/>
              </a:rPr>
              <a:t>OG (adjusted for ETOH) ?toxic alcohol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46519" y="3429247"/>
            <a:ext cx="4466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ym typeface="Wingdings"/>
              </a:rPr>
              <a:t>Delta Ratio ?NAGMA component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46519" y="5354610"/>
            <a:ext cx="4816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?adequate respiratory compensation</a:t>
            </a:r>
            <a:endParaRPr lang="en-US" sz="24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183390" y="1385621"/>
            <a:ext cx="841207" cy="4518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176998" y="1425044"/>
            <a:ext cx="787283" cy="4123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2197687" y="2305528"/>
            <a:ext cx="1" cy="3052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197686" y="3072407"/>
            <a:ext cx="1" cy="3052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197688" y="3926121"/>
            <a:ext cx="1" cy="3052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197689" y="4912643"/>
            <a:ext cx="1" cy="3052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665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1294</Words>
  <Application>Microsoft Macintosh PowerPoint</Application>
  <PresentationFormat>On-screen Show (4:3)</PresentationFormat>
  <Paragraphs>329</Paragraphs>
  <Slides>41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Blood gases in toxicology</vt:lpstr>
      <vt:lpstr>PowerPoint Presentation</vt:lpstr>
      <vt:lpstr>PowerPoint Presentation</vt:lpstr>
      <vt:lpstr>Anion Gap</vt:lpstr>
      <vt:lpstr>High Anion Gap Metabolic Acidosis</vt:lpstr>
      <vt:lpstr>High Anion Gap Metabolic Acidosis</vt:lpstr>
      <vt:lpstr>Case 1</vt:lpstr>
      <vt:lpstr>PowerPoint Presentation</vt:lpstr>
      <vt:lpstr>Case 1</vt:lpstr>
      <vt:lpstr>Case 1</vt:lpstr>
      <vt:lpstr>Osmolar Gap</vt:lpstr>
      <vt:lpstr>Calculated osmolarity</vt:lpstr>
      <vt:lpstr>Case 1</vt:lpstr>
      <vt:lpstr>Normal osmolar gap</vt:lpstr>
      <vt:lpstr>Osmolar gap</vt:lpstr>
      <vt:lpstr>Case 2</vt:lpstr>
      <vt:lpstr>Case 2</vt:lpstr>
      <vt:lpstr>Propylene glycol</vt:lpstr>
      <vt:lpstr>Case 3</vt:lpstr>
      <vt:lpstr>Case 3</vt:lpstr>
      <vt:lpstr>Case 3</vt:lpstr>
      <vt:lpstr>Case 3</vt:lpstr>
      <vt:lpstr>Case 3</vt:lpstr>
      <vt:lpstr>Case 3</vt:lpstr>
      <vt:lpstr>Case 3</vt:lpstr>
      <vt:lpstr>Case 3</vt:lpstr>
      <vt:lpstr>Case 3</vt:lpstr>
      <vt:lpstr>Case 4 </vt:lpstr>
      <vt:lpstr>Case 4</vt:lpstr>
      <vt:lpstr>Ethylene glycol</vt:lpstr>
      <vt:lpstr>PowerPoint Presentation</vt:lpstr>
      <vt:lpstr>Lactate gap</vt:lpstr>
      <vt:lpstr>Case 5 </vt:lpstr>
      <vt:lpstr>Case 5</vt:lpstr>
      <vt:lpstr>Medications </vt:lpstr>
      <vt:lpstr>Initial ECG</vt:lpstr>
      <vt:lpstr>Initial bloods</vt:lpstr>
      <vt:lpstr>Case 5</vt:lpstr>
      <vt:lpstr>Case 5</vt:lpstr>
      <vt:lpstr>NAGMA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Brett</dc:creator>
  <cp:lastModifiedBy>Melinda Berry</cp:lastModifiedBy>
  <cp:revision>25</cp:revision>
  <dcterms:created xsi:type="dcterms:W3CDTF">2018-07-17T22:21:40Z</dcterms:created>
  <dcterms:modified xsi:type="dcterms:W3CDTF">2018-07-24T01:54:38Z</dcterms:modified>
</cp:coreProperties>
</file>