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648" r:id="rId1"/>
  </p:sldMasterIdLst>
  <p:notesMasterIdLst>
    <p:notesMasterId r:id="rId44"/>
  </p:notesMasterIdLst>
  <p:sldIdLst>
    <p:sldId id="256" r:id="rId2"/>
    <p:sldId id="257" r:id="rId3"/>
    <p:sldId id="258" r:id="rId4"/>
    <p:sldId id="259" r:id="rId5"/>
    <p:sldId id="260" r:id="rId6"/>
    <p:sldId id="261" r:id="rId7"/>
    <p:sldId id="262" r:id="rId8"/>
    <p:sldId id="270" r:id="rId9"/>
    <p:sldId id="271" r:id="rId10"/>
    <p:sldId id="303" r:id="rId11"/>
    <p:sldId id="305" r:id="rId12"/>
    <p:sldId id="279" r:id="rId13"/>
    <p:sldId id="269" r:id="rId14"/>
    <p:sldId id="300" r:id="rId15"/>
    <p:sldId id="266" r:id="rId16"/>
    <p:sldId id="280" r:id="rId17"/>
    <p:sldId id="281" r:id="rId18"/>
    <p:sldId id="282" r:id="rId19"/>
    <p:sldId id="263" r:id="rId20"/>
    <p:sldId id="299" r:id="rId21"/>
    <p:sldId id="272" r:id="rId22"/>
    <p:sldId id="284" r:id="rId23"/>
    <p:sldId id="301" r:id="rId24"/>
    <p:sldId id="302" r:id="rId25"/>
    <p:sldId id="264" r:id="rId26"/>
    <p:sldId id="295" r:id="rId27"/>
    <p:sldId id="274" r:id="rId28"/>
    <p:sldId id="265" r:id="rId29"/>
    <p:sldId id="275" r:id="rId30"/>
    <p:sldId id="294" r:id="rId31"/>
    <p:sldId id="297" r:id="rId32"/>
    <p:sldId id="277" r:id="rId33"/>
    <p:sldId id="278" r:id="rId34"/>
    <p:sldId id="286" r:id="rId35"/>
    <p:sldId id="287" r:id="rId36"/>
    <p:sldId id="289" r:id="rId37"/>
    <p:sldId id="291" r:id="rId38"/>
    <p:sldId id="292" r:id="rId39"/>
    <p:sldId id="298" r:id="rId40"/>
    <p:sldId id="285" r:id="rId41"/>
    <p:sldId id="296" r:id="rId42"/>
    <p:sldId id="276"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74481" autoAdjust="0"/>
  </p:normalViewPr>
  <p:slideViewPr>
    <p:cSldViewPr snapToGrid="0">
      <p:cViewPr varScale="1">
        <p:scale>
          <a:sx n="55" d="100"/>
          <a:sy n="55" d="100"/>
        </p:scale>
        <p:origin x="121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uperawesomevectors.deviantart.com/art/Flat-Glass-Of-Beer-517949577" TargetMode="External"/><Relationship Id="rId1" Type="http://schemas.openxmlformats.org/officeDocument/2006/relationships/image" Target="../media/image4.jpg"/><Relationship Id="rId6" Type="http://schemas.openxmlformats.org/officeDocument/2006/relationships/hyperlink" Target="http://mdasdresources.wikispaces.com/community-based+recreational+organizations" TargetMode="External"/><Relationship Id="rId5" Type="http://schemas.openxmlformats.org/officeDocument/2006/relationships/image" Target="../media/image6.jpg"/><Relationship Id="rId4" Type="http://schemas.openxmlformats.org/officeDocument/2006/relationships/hyperlink" Target="http://en.wikipedia.org/wiki/File:Dutch_rating_drugs.svg"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4F03BB-2CE4-4FB3-A640-C0493C6D9B25}" type="doc">
      <dgm:prSet loTypeId="urn:microsoft.com/office/officeart/2011/layout/HexagonRadial" loCatId="cycle" qsTypeId="urn:microsoft.com/office/officeart/2005/8/quickstyle/simple3" qsCatId="simple" csTypeId="urn:microsoft.com/office/officeart/2005/8/colors/accent1_2" csCatId="accent1" phldr="1"/>
      <dgm:spPr/>
      <dgm:t>
        <a:bodyPr/>
        <a:lstStyle/>
        <a:p>
          <a:endParaRPr lang="en-US"/>
        </a:p>
      </dgm:t>
    </dgm:pt>
    <dgm:pt modelId="{1EDA1A81-063A-47E6-87BC-5F9922EA4094}">
      <dgm:prSet phldrT="[Text]" custT="1"/>
      <dgm:spPr/>
      <dgm:t>
        <a:bodyPr/>
        <a:lstStyle/>
        <a:p>
          <a:r>
            <a:rPr lang="en-US" sz="2400" dirty="0">
              <a:solidFill>
                <a:schemeClr val="accent1">
                  <a:lumMod val="60000"/>
                  <a:lumOff val="40000"/>
                </a:schemeClr>
              </a:solidFill>
            </a:rPr>
            <a:t>FATIGUE</a:t>
          </a:r>
        </a:p>
      </dgm:t>
    </dgm:pt>
    <dgm:pt modelId="{10730B07-8C95-485C-AA7E-F6D0A3931CFD}" type="parTrans" cxnId="{06BD159F-C942-40DC-85AB-BCC830E0F39B}">
      <dgm:prSet/>
      <dgm:spPr/>
      <dgm:t>
        <a:bodyPr/>
        <a:lstStyle/>
        <a:p>
          <a:endParaRPr lang="en-US"/>
        </a:p>
      </dgm:t>
    </dgm:pt>
    <dgm:pt modelId="{DFCE2676-ABB9-4404-AF1E-0BF99BABD9BE}" type="sibTrans" cxnId="{06BD159F-C942-40DC-85AB-BCC830E0F39B}">
      <dgm:prSet/>
      <dgm:spPr/>
      <dgm:t>
        <a:bodyPr/>
        <a:lstStyle/>
        <a:p>
          <a:endParaRPr lang="en-US"/>
        </a:p>
      </dgm:t>
    </dgm:pt>
    <dgm:pt modelId="{F8BC1053-1598-4C89-9AE4-43A27D74BB2B}">
      <dgm:prSet phldrT="[Text]"/>
      <dgm:spPr/>
      <dgm:t>
        <a:bodyPr/>
        <a:lstStyle/>
        <a:p>
          <a:r>
            <a:rPr lang="en-US" dirty="0"/>
            <a:t>Driving</a:t>
          </a:r>
        </a:p>
      </dgm:t>
    </dgm:pt>
    <dgm:pt modelId="{642598C5-6478-4E6C-AA3C-648B55667369}" type="parTrans" cxnId="{2722567B-1986-4106-A4AC-BD8E1458DB75}">
      <dgm:prSet/>
      <dgm:spPr/>
      <dgm:t>
        <a:bodyPr/>
        <a:lstStyle/>
        <a:p>
          <a:endParaRPr lang="en-US"/>
        </a:p>
      </dgm:t>
    </dgm:pt>
    <dgm:pt modelId="{6EA0390C-C096-4848-B64F-189CE18EABE8}" type="sibTrans" cxnId="{2722567B-1986-4106-A4AC-BD8E1458DB75}">
      <dgm:prSet/>
      <dgm:spPr/>
      <dgm:t>
        <a:bodyPr/>
        <a:lstStyle/>
        <a:p>
          <a:endParaRPr lang="en-US"/>
        </a:p>
      </dgm:t>
    </dgm:pt>
    <dgm:pt modelId="{BEDAC9E8-5AC8-4848-905D-971EF97805A5}">
      <dgm:prSet phldrT="[Text]"/>
      <dgm:spPr/>
      <dgm:t>
        <a:bodyPr/>
        <a:lstStyle/>
        <a:p>
          <a:r>
            <a:rPr lang="en-US" dirty="0"/>
            <a:t>Sexuality</a:t>
          </a:r>
        </a:p>
      </dgm:t>
    </dgm:pt>
    <dgm:pt modelId="{D6A941B4-7D86-4969-B3A5-E96F3AE1B39A}" type="parTrans" cxnId="{8DB53DCA-C58E-4D81-A805-06F3B81B346A}">
      <dgm:prSet/>
      <dgm:spPr/>
      <dgm:t>
        <a:bodyPr/>
        <a:lstStyle/>
        <a:p>
          <a:endParaRPr lang="en-US"/>
        </a:p>
      </dgm:t>
    </dgm:pt>
    <dgm:pt modelId="{11E7EC17-3146-4F2B-B87B-C2B7F4DFB462}" type="sibTrans" cxnId="{8DB53DCA-C58E-4D81-A805-06F3B81B346A}">
      <dgm:prSet/>
      <dgm:spPr/>
      <dgm:t>
        <a:bodyPr/>
        <a:lstStyle/>
        <a:p>
          <a:endParaRPr lang="en-US"/>
        </a:p>
      </dgm:t>
    </dgm:pt>
    <dgm:pt modelId="{6B96F25F-F32A-4CD7-B569-78ED7BB6897F}">
      <dgm:prSet phldrT="[Text]"/>
      <dgm:spPr/>
      <dgm:t>
        <a:bodyPr/>
        <a:lstStyle/>
        <a:p>
          <a:r>
            <a:rPr lang="en-US" dirty="0"/>
            <a:t>Sleep</a:t>
          </a:r>
        </a:p>
      </dgm:t>
    </dgm:pt>
    <dgm:pt modelId="{FE984AF7-8D8B-4C1C-9B39-655D31F3F3CA}" type="parTrans" cxnId="{0DD15CE4-606E-4BB6-A79F-72F4FC8E5B6F}">
      <dgm:prSet/>
      <dgm:spPr/>
      <dgm:t>
        <a:bodyPr/>
        <a:lstStyle/>
        <a:p>
          <a:endParaRPr lang="en-US"/>
        </a:p>
      </dgm:t>
    </dgm:pt>
    <dgm:pt modelId="{CF42A245-BCA8-45B3-BDA0-C076AADE4199}" type="sibTrans" cxnId="{0DD15CE4-606E-4BB6-A79F-72F4FC8E5B6F}">
      <dgm:prSet/>
      <dgm:spPr/>
      <dgm:t>
        <a:bodyPr/>
        <a:lstStyle/>
        <a:p>
          <a:endParaRPr lang="en-US"/>
        </a:p>
      </dgm:t>
    </dgm:pt>
    <dgm:pt modelId="{002711E9-BD01-48A0-B3BF-AD03B06CBBB1}">
      <dgm:prSet phldrT="[Text]"/>
      <dgm:spPr/>
      <dgm:t>
        <a:bodyPr/>
        <a:lstStyle/>
        <a:p>
          <a:r>
            <a:rPr lang="en-US" dirty="0"/>
            <a:t>Stimulation</a:t>
          </a:r>
        </a:p>
      </dgm:t>
    </dgm:pt>
    <dgm:pt modelId="{C948B58A-6D96-480C-AA4D-23A6F0890105}" type="parTrans" cxnId="{A6635249-E863-4941-94EF-DF44C503FBB3}">
      <dgm:prSet/>
      <dgm:spPr/>
      <dgm:t>
        <a:bodyPr/>
        <a:lstStyle/>
        <a:p>
          <a:endParaRPr lang="en-US"/>
        </a:p>
      </dgm:t>
    </dgm:pt>
    <dgm:pt modelId="{67D3C18A-5EE6-402F-96A1-EC7BB88CA79D}" type="sibTrans" cxnId="{A6635249-E863-4941-94EF-DF44C503FBB3}">
      <dgm:prSet/>
      <dgm:spPr/>
      <dgm:t>
        <a:bodyPr/>
        <a:lstStyle/>
        <a:p>
          <a:endParaRPr lang="en-US"/>
        </a:p>
      </dgm:t>
    </dgm:pt>
    <dgm:pt modelId="{5871D608-9EE4-48B1-8846-B4D87D24EC71}">
      <dgm:prSet phldrT="[Text]"/>
      <dgm:spPr/>
      <dgm:t>
        <a:bodyPr/>
        <a:lstStyle/>
        <a:p>
          <a:r>
            <a:rPr lang="en-US" dirty="0"/>
            <a:t>Neuro-protection: the 3 D’s</a:t>
          </a:r>
        </a:p>
      </dgm:t>
    </dgm:pt>
    <dgm:pt modelId="{EC7FFED1-E540-4C57-83C8-85656D6FC9AF}" type="parTrans" cxnId="{A5F2A8BF-8F26-46A6-98B4-44F71DFB3D69}">
      <dgm:prSet/>
      <dgm:spPr/>
      <dgm:t>
        <a:bodyPr/>
        <a:lstStyle/>
        <a:p>
          <a:endParaRPr lang="en-US"/>
        </a:p>
      </dgm:t>
    </dgm:pt>
    <dgm:pt modelId="{925866D7-D89C-4925-8258-56542417F837}" type="sibTrans" cxnId="{A5F2A8BF-8F26-46A6-98B4-44F71DFB3D69}">
      <dgm:prSet/>
      <dgm:spPr/>
      <dgm:t>
        <a:bodyPr/>
        <a:lstStyle/>
        <a:p>
          <a:endParaRPr lang="en-US"/>
        </a:p>
      </dgm:t>
    </dgm:pt>
    <dgm:pt modelId="{D2B3389D-ABDA-4CD8-9C34-D8BAC7A4E322}">
      <dgm:prSet phldrT="[Text]"/>
      <dgm:spPr/>
      <dgm:t>
        <a:bodyPr/>
        <a:lstStyle/>
        <a:p>
          <a:r>
            <a:rPr lang="en-US" dirty="0"/>
            <a:t>Return to ..</a:t>
          </a:r>
        </a:p>
        <a:p>
          <a:r>
            <a:rPr lang="en-US" dirty="0"/>
            <a:t>Work, gym </a:t>
          </a:r>
          <a:r>
            <a:rPr lang="en-US" dirty="0" err="1"/>
            <a:t>etc</a:t>
          </a:r>
          <a:endParaRPr lang="en-US" dirty="0"/>
        </a:p>
      </dgm:t>
    </dgm:pt>
    <dgm:pt modelId="{25837C82-EBB8-4F38-A9D2-C16C4D3C2707}" type="parTrans" cxnId="{1E2BC593-FE28-4E34-9560-AAFD4A45C6E7}">
      <dgm:prSet/>
      <dgm:spPr/>
      <dgm:t>
        <a:bodyPr/>
        <a:lstStyle/>
        <a:p>
          <a:endParaRPr lang="en-US"/>
        </a:p>
      </dgm:t>
    </dgm:pt>
    <dgm:pt modelId="{A8A3FEF9-3B41-4A20-BFB4-DDCBAFFB5E03}" type="sibTrans" cxnId="{1E2BC593-FE28-4E34-9560-AAFD4A45C6E7}">
      <dgm:prSet/>
      <dgm:spPr/>
      <dgm:t>
        <a:bodyPr/>
        <a:lstStyle/>
        <a:p>
          <a:endParaRPr lang="en-US"/>
        </a:p>
      </dgm:t>
    </dgm:pt>
    <dgm:pt modelId="{A724B8FA-2B78-4343-85A6-C9F22B0F34C6}" type="pres">
      <dgm:prSet presAssocID="{0E4F03BB-2CE4-4FB3-A640-C0493C6D9B25}" presName="Name0" presStyleCnt="0">
        <dgm:presLayoutVars>
          <dgm:chMax val="1"/>
          <dgm:chPref val="1"/>
          <dgm:dir/>
          <dgm:animOne val="branch"/>
          <dgm:animLvl val="lvl"/>
        </dgm:presLayoutVars>
      </dgm:prSet>
      <dgm:spPr/>
      <dgm:t>
        <a:bodyPr/>
        <a:lstStyle/>
        <a:p>
          <a:endParaRPr lang="en-AU"/>
        </a:p>
      </dgm:t>
    </dgm:pt>
    <dgm:pt modelId="{5933B78D-A002-4969-A9C6-AAB686B4BD8F}" type="pres">
      <dgm:prSet presAssocID="{1EDA1A81-063A-47E6-87BC-5F9922EA4094}" presName="Parent" presStyleLbl="node0" presStyleIdx="0" presStyleCnt="1">
        <dgm:presLayoutVars>
          <dgm:chMax val="6"/>
          <dgm:chPref val="6"/>
        </dgm:presLayoutVars>
      </dgm:prSet>
      <dgm:spPr/>
      <dgm:t>
        <a:bodyPr/>
        <a:lstStyle/>
        <a:p>
          <a:endParaRPr lang="en-AU"/>
        </a:p>
      </dgm:t>
    </dgm:pt>
    <dgm:pt modelId="{04F2D7BB-3719-4314-910B-1064DD6C71AB}" type="pres">
      <dgm:prSet presAssocID="{F8BC1053-1598-4C89-9AE4-43A27D74BB2B}" presName="Accent1" presStyleCnt="0"/>
      <dgm:spPr/>
    </dgm:pt>
    <dgm:pt modelId="{8D33C1BA-6DDB-489E-B074-6678F851E281}" type="pres">
      <dgm:prSet presAssocID="{F8BC1053-1598-4C89-9AE4-43A27D74BB2B}" presName="Accent" presStyleLbl="bgShp" presStyleIdx="0" presStyleCnt="6"/>
      <dgm:spPr/>
    </dgm:pt>
    <dgm:pt modelId="{46910D1D-91ED-4A26-A3B2-DA724397C5E9}" type="pres">
      <dgm:prSet presAssocID="{F8BC1053-1598-4C89-9AE4-43A27D74BB2B}" presName="Child1" presStyleLbl="node1" presStyleIdx="0" presStyleCnt="6">
        <dgm:presLayoutVars>
          <dgm:chMax val="0"/>
          <dgm:chPref val="0"/>
          <dgm:bulletEnabled val="1"/>
        </dgm:presLayoutVars>
      </dgm:prSet>
      <dgm:spPr/>
      <dgm:t>
        <a:bodyPr/>
        <a:lstStyle/>
        <a:p>
          <a:endParaRPr lang="en-AU"/>
        </a:p>
      </dgm:t>
    </dgm:pt>
    <dgm:pt modelId="{3E1BC9D7-BFFD-4222-B4A5-CA5258B24DE8}" type="pres">
      <dgm:prSet presAssocID="{BEDAC9E8-5AC8-4848-905D-971EF97805A5}" presName="Accent2" presStyleCnt="0"/>
      <dgm:spPr/>
    </dgm:pt>
    <dgm:pt modelId="{DE0E4E04-A420-4614-AC20-8480B9EEB088}" type="pres">
      <dgm:prSet presAssocID="{BEDAC9E8-5AC8-4848-905D-971EF97805A5}" presName="Accent" presStyleLbl="bgShp" presStyleIdx="1" presStyleCnt="6"/>
      <dgm:spPr/>
    </dgm:pt>
    <dgm:pt modelId="{B3ECF0D4-217E-41EC-9A0F-D2B9408234EB}" type="pres">
      <dgm:prSet presAssocID="{BEDAC9E8-5AC8-4848-905D-971EF97805A5}" presName="Child2" presStyleLbl="node1" presStyleIdx="1" presStyleCnt="6">
        <dgm:presLayoutVars>
          <dgm:chMax val="0"/>
          <dgm:chPref val="0"/>
          <dgm:bulletEnabled val="1"/>
        </dgm:presLayoutVars>
      </dgm:prSet>
      <dgm:spPr/>
      <dgm:t>
        <a:bodyPr/>
        <a:lstStyle/>
        <a:p>
          <a:endParaRPr lang="en-AU"/>
        </a:p>
      </dgm:t>
    </dgm:pt>
    <dgm:pt modelId="{2D9958DC-9E2B-4FF4-ABF5-F845340BD2AA}" type="pres">
      <dgm:prSet presAssocID="{6B96F25F-F32A-4CD7-B569-78ED7BB6897F}" presName="Accent3" presStyleCnt="0"/>
      <dgm:spPr/>
    </dgm:pt>
    <dgm:pt modelId="{420B5A42-2BDC-46F5-85F9-3459B87744E7}" type="pres">
      <dgm:prSet presAssocID="{6B96F25F-F32A-4CD7-B569-78ED7BB6897F}" presName="Accent" presStyleLbl="bgShp" presStyleIdx="2" presStyleCnt="6"/>
      <dgm:spPr/>
    </dgm:pt>
    <dgm:pt modelId="{7D66FB89-03B3-43FE-9C99-1CB4CFAE75DF}" type="pres">
      <dgm:prSet presAssocID="{6B96F25F-F32A-4CD7-B569-78ED7BB6897F}" presName="Child3" presStyleLbl="node1" presStyleIdx="2" presStyleCnt="6">
        <dgm:presLayoutVars>
          <dgm:chMax val="0"/>
          <dgm:chPref val="0"/>
          <dgm:bulletEnabled val="1"/>
        </dgm:presLayoutVars>
      </dgm:prSet>
      <dgm:spPr/>
      <dgm:t>
        <a:bodyPr/>
        <a:lstStyle/>
        <a:p>
          <a:endParaRPr lang="en-AU"/>
        </a:p>
      </dgm:t>
    </dgm:pt>
    <dgm:pt modelId="{ECEC79DE-3B17-4227-9B76-A198F7338D65}" type="pres">
      <dgm:prSet presAssocID="{002711E9-BD01-48A0-B3BF-AD03B06CBBB1}" presName="Accent4" presStyleCnt="0"/>
      <dgm:spPr/>
    </dgm:pt>
    <dgm:pt modelId="{B3F6DEBD-2F1A-4B07-A9F5-38FCCB8A95FC}" type="pres">
      <dgm:prSet presAssocID="{002711E9-BD01-48A0-B3BF-AD03B06CBBB1}" presName="Accent" presStyleLbl="bgShp" presStyleIdx="3" presStyleCnt="6"/>
      <dgm:spPr/>
    </dgm:pt>
    <dgm:pt modelId="{8B43277D-64A8-4F46-84C0-AB4630D72BF8}" type="pres">
      <dgm:prSet presAssocID="{002711E9-BD01-48A0-B3BF-AD03B06CBBB1}" presName="Child4" presStyleLbl="node1" presStyleIdx="3" presStyleCnt="6">
        <dgm:presLayoutVars>
          <dgm:chMax val="0"/>
          <dgm:chPref val="0"/>
          <dgm:bulletEnabled val="1"/>
        </dgm:presLayoutVars>
      </dgm:prSet>
      <dgm:spPr/>
      <dgm:t>
        <a:bodyPr/>
        <a:lstStyle/>
        <a:p>
          <a:endParaRPr lang="en-AU"/>
        </a:p>
      </dgm:t>
    </dgm:pt>
    <dgm:pt modelId="{F28F0203-E959-408A-941E-0FFD3720B77E}" type="pres">
      <dgm:prSet presAssocID="{5871D608-9EE4-48B1-8846-B4D87D24EC71}" presName="Accent5" presStyleCnt="0"/>
      <dgm:spPr/>
    </dgm:pt>
    <dgm:pt modelId="{29E608B5-9138-452D-8F54-C09D3F6D4391}" type="pres">
      <dgm:prSet presAssocID="{5871D608-9EE4-48B1-8846-B4D87D24EC71}" presName="Accent" presStyleLbl="bgShp" presStyleIdx="4" presStyleCnt="6"/>
      <dgm:spPr/>
    </dgm:pt>
    <dgm:pt modelId="{D552C5C9-A668-4DA3-9C14-E138EE8A317C}" type="pres">
      <dgm:prSet presAssocID="{5871D608-9EE4-48B1-8846-B4D87D24EC71}" presName="Child5" presStyleLbl="node1" presStyleIdx="4" presStyleCnt="6">
        <dgm:presLayoutVars>
          <dgm:chMax val="0"/>
          <dgm:chPref val="0"/>
          <dgm:bulletEnabled val="1"/>
        </dgm:presLayoutVars>
      </dgm:prSet>
      <dgm:spPr/>
      <dgm:t>
        <a:bodyPr/>
        <a:lstStyle/>
        <a:p>
          <a:endParaRPr lang="en-AU"/>
        </a:p>
      </dgm:t>
    </dgm:pt>
    <dgm:pt modelId="{5F6BB72B-FCED-4EF1-B40E-E4A167B9B071}" type="pres">
      <dgm:prSet presAssocID="{D2B3389D-ABDA-4CD8-9C34-D8BAC7A4E322}" presName="Accent6" presStyleCnt="0"/>
      <dgm:spPr/>
    </dgm:pt>
    <dgm:pt modelId="{10E75724-0F96-46E5-8329-42AB4F4B7452}" type="pres">
      <dgm:prSet presAssocID="{D2B3389D-ABDA-4CD8-9C34-D8BAC7A4E322}" presName="Accent" presStyleLbl="bgShp" presStyleIdx="5" presStyleCnt="6"/>
      <dgm:spPr/>
    </dgm:pt>
    <dgm:pt modelId="{482CC27E-5D33-48F9-A8BC-8B1F123762ED}" type="pres">
      <dgm:prSet presAssocID="{D2B3389D-ABDA-4CD8-9C34-D8BAC7A4E322}" presName="Child6" presStyleLbl="node1" presStyleIdx="5" presStyleCnt="6">
        <dgm:presLayoutVars>
          <dgm:chMax val="0"/>
          <dgm:chPref val="0"/>
          <dgm:bulletEnabled val="1"/>
        </dgm:presLayoutVars>
      </dgm:prSet>
      <dgm:spPr/>
      <dgm:t>
        <a:bodyPr/>
        <a:lstStyle/>
        <a:p>
          <a:endParaRPr lang="en-AU"/>
        </a:p>
      </dgm:t>
    </dgm:pt>
  </dgm:ptLst>
  <dgm:cxnLst>
    <dgm:cxn modelId="{E429B665-0434-46EA-8BA2-6CDCBC2FF2A2}" type="presOf" srcId="{5871D608-9EE4-48B1-8846-B4D87D24EC71}" destId="{D552C5C9-A668-4DA3-9C14-E138EE8A317C}" srcOrd="0" destOrd="0" presId="urn:microsoft.com/office/officeart/2011/layout/HexagonRadial"/>
    <dgm:cxn modelId="{4B2DCAF7-3466-4BAF-B53E-6F4750833F8C}" type="presOf" srcId="{1EDA1A81-063A-47E6-87BC-5F9922EA4094}" destId="{5933B78D-A002-4969-A9C6-AAB686B4BD8F}" srcOrd="0" destOrd="0" presId="urn:microsoft.com/office/officeart/2011/layout/HexagonRadial"/>
    <dgm:cxn modelId="{DC9377E2-17CA-441C-82E2-B8A6CC9BCB40}" type="presOf" srcId="{002711E9-BD01-48A0-B3BF-AD03B06CBBB1}" destId="{8B43277D-64A8-4F46-84C0-AB4630D72BF8}" srcOrd="0" destOrd="0" presId="urn:microsoft.com/office/officeart/2011/layout/HexagonRadial"/>
    <dgm:cxn modelId="{8DB53DCA-C58E-4D81-A805-06F3B81B346A}" srcId="{1EDA1A81-063A-47E6-87BC-5F9922EA4094}" destId="{BEDAC9E8-5AC8-4848-905D-971EF97805A5}" srcOrd="1" destOrd="0" parTransId="{D6A941B4-7D86-4969-B3A5-E96F3AE1B39A}" sibTransId="{11E7EC17-3146-4F2B-B87B-C2B7F4DFB462}"/>
    <dgm:cxn modelId="{0E280D4A-93A1-4B28-8E33-845678EA144A}" type="presOf" srcId="{BEDAC9E8-5AC8-4848-905D-971EF97805A5}" destId="{B3ECF0D4-217E-41EC-9A0F-D2B9408234EB}" srcOrd="0" destOrd="0" presId="urn:microsoft.com/office/officeart/2011/layout/HexagonRadial"/>
    <dgm:cxn modelId="{1E2BC593-FE28-4E34-9560-AAFD4A45C6E7}" srcId="{1EDA1A81-063A-47E6-87BC-5F9922EA4094}" destId="{D2B3389D-ABDA-4CD8-9C34-D8BAC7A4E322}" srcOrd="5" destOrd="0" parTransId="{25837C82-EBB8-4F38-A9D2-C16C4D3C2707}" sibTransId="{A8A3FEF9-3B41-4A20-BFB4-DDCBAFFB5E03}"/>
    <dgm:cxn modelId="{A5F2A8BF-8F26-46A6-98B4-44F71DFB3D69}" srcId="{1EDA1A81-063A-47E6-87BC-5F9922EA4094}" destId="{5871D608-9EE4-48B1-8846-B4D87D24EC71}" srcOrd="4" destOrd="0" parTransId="{EC7FFED1-E540-4C57-83C8-85656D6FC9AF}" sibTransId="{925866D7-D89C-4925-8258-56542417F837}"/>
    <dgm:cxn modelId="{AEDB9FB9-FB13-4411-BACA-5D4CEA99EA82}" type="presOf" srcId="{D2B3389D-ABDA-4CD8-9C34-D8BAC7A4E322}" destId="{482CC27E-5D33-48F9-A8BC-8B1F123762ED}" srcOrd="0" destOrd="0" presId="urn:microsoft.com/office/officeart/2011/layout/HexagonRadial"/>
    <dgm:cxn modelId="{8174DE01-AF51-4D68-918B-144F46BA67CC}" type="presOf" srcId="{0E4F03BB-2CE4-4FB3-A640-C0493C6D9B25}" destId="{A724B8FA-2B78-4343-85A6-C9F22B0F34C6}" srcOrd="0" destOrd="0" presId="urn:microsoft.com/office/officeart/2011/layout/HexagonRadial"/>
    <dgm:cxn modelId="{A6635249-E863-4941-94EF-DF44C503FBB3}" srcId="{1EDA1A81-063A-47E6-87BC-5F9922EA4094}" destId="{002711E9-BD01-48A0-B3BF-AD03B06CBBB1}" srcOrd="3" destOrd="0" parTransId="{C948B58A-6D96-480C-AA4D-23A6F0890105}" sibTransId="{67D3C18A-5EE6-402F-96A1-EC7BB88CA79D}"/>
    <dgm:cxn modelId="{DF64FAF2-80BA-449A-8A1F-322B44AC1B90}" type="presOf" srcId="{F8BC1053-1598-4C89-9AE4-43A27D74BB2B}" destId="{46910D1D-91ED-4A26-A3B2-DA724397C5E9}" srcOrd="0" destOrd="0" presId="urn:microsoft.com/office/officeart/2011/layout/HexagonRadial"/>
    <dgm:cxn modelId="{3FFCDC6B-8AE1-4C0E-A052-A915EA6ED7F0}" type="presOf" srcId="{6B96F25F-F32A-4CD7-B569-78ED7BB6897F}" destId="{7D66FB89-03B3-43FE-9C99-1CB4CFAE75DF}" srcOrd="0" destOrd="0" presId="urn:microsoft.com/office/officeart/2011/layout/HexagonRadial"/>
    <dgm:cxn modelId="{06BD159F-C942-40DC-85AB-BCC830E0F39B}" srcId="{0E4F03BB-2CE4-4FB3-A640-C0493C6D9B25}" destId="{1EDA1A81-063A-47E6-87BC-5F9922EA4094}" srcOrd="0" destOrd="0" parTransId="{10730B07-8C95-485C-AA7E-F6D0A3931CFD}" sibTransId="{DFCE2676-ABB9-4404-AF1E-0BF99BABD9BE}"/>
    <dgm:cxn modelId="{2722567B-1986-4106-A4AC-BD8E1458DB75}" srcId="{1EDA1A81-063A-47E6-87BC-5F9922EA4094}" destId="{F8BC1053-1598-4C89-9AE4-43A27D74BB2B}" srcOrd="0" destOrd="0" parTransId="{642598C5-6478-4E6C-AA3C-648B55667369}" sibTransId="{6EA0390C-C096-4848-B64F-189CE18EABE8}"/>
    <dgm:cxn modelId="{0DD15CE4-606E-4BB6-A79F-72F4FC8E5B6F}" srcId="{1EDA1A81-063A-47E6-87BC-5F9922EA4094}" destId="{6B96F25F-F32A-4CD7-B569-78ED7BB6897F}" srcOrd="2" destOrd="0" parTransId="{FE984AF7-8D8B-4C1C-9B39-655D31F3F3CA}" sibTransId="{CF42A245-BCA8-45B3-BDA0-C076AADE4199}"/>
    <dgm:cxn modelId="{EEBEBC76-D4FD-424C-9B4E-8457C1ACC8B6}" type="presParOf" srcId="{A724B8FA-2B78-4343-85A6-C9F22B0F34C6}" destId="{5933B78D-A002-4969-A9C6-AAB686B4BD8F}" srcOrd="0" destOrd="0" presId="urn:microsoft.com/office/officeart/2011/layout/HexagonRadial"/>
    <dgm:cxn modelId="{C4F363E2-6EDA-4504-AE24-34759C43558D}" type="presParOf" srcId="{A724B8FA-2B78-4343-85A6-C9F22B0F34C6}" destId="{04F2D7BB-3719-4314-910B-1064DD6C71AB}" srcOrd="1" destOrd="0" presId="urn:microsoft.com/office/officeart/2011/layout/HexagonRadial"/>
    <dgm:cxn modelId="{0D662A68-648C-44E7-BD87-445E6B1AFC86}" type="presParOf" srcId="{04F2D7BB-3719-4314-910B-1064DD6C71AB}" destId="{8D33C1BA-6DDB-489E-B074-6678F851E281}" srcOrd="0" destOrd="0" presId="urn:microsoft.com/office/officeart/2011/layout/HexagonRadial"/>
    <dgm:cxn modelId="{E66CA91B-48A9-4A17-B556-8334438B05A9}" type="presParOf" srcId="{A724B8FA-2B78-4343-85A6-C9F22B0F34C6}" destId="{46910D1D-91ED-4A26-A3B2-DA724397C5E9}" srcOrd="2" destOrd="0" presId="urn:microsoft.com/office/officeart/2011/layout/HexagonRadial"/>
    <dgm:cxn modelId="{FE0D09CB-A850-4B00-90EF-B135F3C3A3AF}" type="presParOf" srcId="{A724B8FA-2B78-4343-85A6-C9F22B0F34C6}" destId="{3E1BC9D7-BFFD-4222-B4A5-CA5258B24DE8}" srcOrd="3" destOrd="0" presId="urn:microsoft.com/office/officeart/2011/layout/HexagonRadial"/>
    <dgm:cxn modelId="{D996730D-E2E5-4B53-B83C-FA4CA1DDB1C0}" type="presParOf" srcId="{3E1BC9D7-BFFD-4222-B4A5-CA5258B24DE8}" destId="{DE0E4E04-A420-4614-AC20-8480B9EEB088}" srcOrd="0" destOrd="0" presId="urn:microsoft.com/office/officeart/2011/layout/HexagonRadial"/>
    <dgm:cxn modelId="{B4EB7BE1-7854-4B09-A6FE-5E3FD7B75E79}" type="presParOf" srcId="{A724B8FA-2B78-4343-85A6-C9F22B0F34C6}" destId="{B3ECF0D4-217E-41EC-9A0F-D2B9408234EB}" srcOrd="4" destOrd="0" presId="urn:microsoft.com/office/officeart/2011/layout/HexagonRadial"/>
    <dgm:cxn modelId="{6C020BD8-74BE-4C70-B728-F08B79760A08}" type="presParOf" srcId="{A724B8FA-2B78-4343-85A6-C9F22B0F34C6}" destId="{2D9958DC-9E2B-4FF4-ABF5-F845340BD2AA}" srcOrd="5" destOrd="0" presId="urn:microsoft.com/office/officeart/2011/layout/HexagonRadial"/>
    <dgm:cxn modelId="{BE0A9CEF-25FC-4672-99B7-BD431AC024D7}" type="presParOf" srcId="{2D9958DC-9E2B-4FF4-ABF5-F845340BD2AA}" destId="{420B5A42-2BDC-46F5-85F9-3459B87744E7}" srcOrd="0" destOrd="0" presId="urn:microsoft.com/office/officeart/2011/layout/HexagonRadial"/>
    <dgm:cxn modelId="{474A5638-7422-481A-B0B3-2F46E7999F04}" type="presParOf" srcId="{A724B8FA-2B78-4343-85A6-C9F22B0F34C6}" destId="{7D66FB89-03B3-43FE-9C99-1CB4CFAE75DF}" srcOrd="6" destOrd="0" presId="urn:microsoft.com/office/officeart/2011/layout/HexagonRadial"/>
    <dgm:cxn modelId="{30BB274F-B91B-4BFA-B54A-1DD2C296B9D5}" type="presParOf" srcId="{A724B8FA-2B78-4343-85A6-C9F22B0F34C6}" destId="{ECEC79DE-3B17-4227-9B76-A198F7338D65}" srcOrd="7" destOrd="0" presId="urn:microsoft.com/office/officeart/2011/layout/HexagonRadial"/>
    <dgm:cxn modelId="{3EA0CFF5-C6E5-40DE-9568-C556065B4B41}" type="presParOf" srcId="{ECEC79DE-3B17-4227-9B76-A198F7338D65}" destId="{B3F6DEBD-2F1A-4B07-A9F5-38FCCB8A95FC}" srcOrd="0" destOrd="0" presId="urn:microsoft.com/office/officeart/2011/layout/HexagonRadial"/>
    <dgm:cxn modelId="{DF80F0FB-9A05-4D2E-B802-21F6D20343E6}" type="presParOf" srcId="{A724B8FA-2B78-4343-85A6-C9F22B0F34C6}" destId="{8B43277D-64A8-4F46-84C0-AB4630D72BF8}" srcOrd="8" destOrd="0" presId="urn:microsoft.com/office/officeart/2011/layout/HexagonRadial"/>
    <dgm:cxn modelId="{FC8F8770-23A8-4E74-B8FD-89D831C02DA2}" type="presParOf" srcId="{A724B8FA-2B78-4343-85A6-C9F22B0F34C6}" destId="{F28F0203-E959-408A-941E-0FFD3720B77E}" srcOrd="9" destOrd="0" presId="urn:microsoft.com/office/officeart/2011/layout/HexagonRadial"/>
    <dgm:cxn modelId="{586F31FC-C63E-4F3D-A9C1-408A071EBB33}" type="presParOf" srcId="{F28F0203-E959-408A-941E-0FFD3720B77E}" destId="{29E608B5-9138-452D-8F54-C09D3F6D4391}" srcOrd="0" destOrd="0" presId="urn:microsoft.com/office/officeart/2011/layout/HexagonRadial"/>
    <dgm:cxn modelId="{FC0B74AC-6987-4FD2-89C4-CCCD9F27ECD6}" type="presParOf" srcId="{A724B8FA-2B78-4343-85A6-C9F22B0F34C6}" destId="{D552C5C9-A668-4DA3-9C14-E138EE8A317C}" srcOrd="10" destOrd="0" presId="urn:microsoft.com/office/officeart/2011/layout/HexagonRadial"/>
    <dgm:cxn modelId="{78CE7EC7-F8B8-4383-AFBC-EF8ED4C0C1B3}" type="presParOf" srcId="{A724B8FA-2B78-4343-85A6-C9F22B0F34C6}" destId="{5F6BB72B-FCED-4EF1-B40E-E4A167B9B071}" srcOrd="11" destOrd="0" presId="urn:microsoft.com/office/officeart/2011/layout/HexagonRadial"/>
    <dgm:cxn modelId="{FBA489AE-7FF9-422B-B968-9803CBDCBE6D}" type="presParOf" srcId="{5F6BB72B-FCED-4EF1-B40E-E4A167B9B071}" destId="{10E75724-0F96-46E5-8329-42AB4F4B7452}" srcOrd="0" destOrd="0" presId="urn:microsoft.com/office/officeart/2011/layout/HexagonRadial"/>
    <dgm:cxn modelId="{D6EBEC26-04DC-43B9-8A12-451A87704654}" type="presParOf" srcId="{A724B8FA-2B78-4343-85A6-C9F22B0F34C6}" destId="{482CC27E-5D33-48F9-A8BC-8B1F123762ED}"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210D1F-B14C-4287-B0F7-76437B343FF9}" type="doc">
      <dgm:prSet loTypeId="urn:microsoft.com/office/officeart/2005/8/layout/vList3" loCatId="list" qsTypeId="urn:microsoft.com/office/officeart/2005/8/quickstyle/simple1" qsCatId="simple" csTypeId="urn:microsoft.com/office/officeart/2005/8/colors/accent1_2" csCatId="accent1" phldr="1"/>
      <dgm:spPr/>
    </dgm:pt>
    <dgm:pt modelId="{44AAC0F5-3964-4876-89B1-59705C66E5CB}">
      <dgm:prSet phldrT="[Text]"/>
      <dgm:spPr/>
      <dgm:t>
        <a:bodyPr/>
        <a:lstStyle/>
        <a:p>
          <a:r>
            <a:rPr lang="en-US" dirty="0">
              <a:solidFill>
                <a:srgbClr val="FF0000"/>
              </a:solidFill>
            </a:rPr>
            <a:t>D</a:t>
          </a:r>
          <a:r>
            <a:rPr lang="en-US" dirty="0"/>
            <a:t>rink</a:t>
          </a:r>
        </a:p>
      </dgm:t>
    </dgm:pt>
    <dgm:pt modelId="{1159E374-136A-4AA3-99E8-44CACD9BD904}" type="parTrans" cxnId="{8CC0157B-9AD5-4C12-BEC7-5E816764AC74}">
      <dgm:prSet/>
      <dgm:spPr/>
      <dgm:t>
        <a:bodyPr/>
        <a:lstStyle/>
        <a:p>
          <a:endParaRPr lang="en-US"/>
        </a:p>
      </dgm:t>
    </dgm:pt>
    <dgm:pt modelId="{CDB2EBB2-D754-44A1-84FE-BFBF9B5D03D9}" type="sibTrans" cxnId="{8CC0157B-9AD5-4C12-BEC7-5E816764AC74}">
      <dgm:prSet/>
      <dgm:spPr/>
      <dgm:t>
        <a:bodyPr/>
        <a:lstStyle/>
        <a:p>
          <a:endParaRPr lang="en-US"/>
        </a:p>
      </dgm:t>
    </dgm:pt>
    <dgm:pt modelId="{6A64FF68-3C49-4E61-A481-8E520C7EA6EC}">
      <dgm:prSet phldrT="[Text]"/>
      <dgm:spPr/>
      <dgm:t>
        <a:bodyPr/>
        <a:lstStyle/>
        <a:p>
          <a:r>
            <a:rPr lang="en-US" dirty="0">
              <a:solidFill>
                <a:srgbClr val="FF0000"/>
              </a:solidFill>
            </a:rPr>
            <a:t>D</a:t>
          </a:r>
          <a:r>
            <a:rPr lang="en-US" dirty="0"/>
            <a:t>rugs</a:t>
          </a:r>
        </a:p>
      </dgm:t>
    </dgm:pt>
    <dgm:pt modelId="{3BC0A2F0-4845-4EF5-A235-F927EBFAE475}" type="parTrans" cxnId="{C0B8D450-9CE0-4CAD-A1C3-EBF8CD159FD0}">
      <dgm:prSet/>
      <dgm:spPr/>
      <dgm:t>
        <a:bodyPr/>
        <a:lstStyle/>
        <a:p>
          <a:endParaRPr lang="en-US"/>
        </a:p>
      </dgm:t>
    </dgm:pt>
    <dgm:pt modelId="{2F6B7E17-25A8-4620-B61C-289BF2605BA6}" type="sibTrans" cxnId="{C0B8D450-9CE0-4CAD-A1C3-EBF8CD159FD0}">
      <dgm:prSet/>
      <dgm:spPr/>
      <dgm:t>
        <a:bodyPr/>
        <a:lstStyle/>
        <a:p>
          <a:endParaRPr lang="en-US"/>
        </a:p>
      </dgm:t>
    </dgm:pt>
    <dgm:pt modelId="{A53796B8-3BE2-404A-B0B4-C8EE20953161}">
      <dgm:prSet phldrT="[Text]"/>
      <dgm:spPr/>
      <dgm:t>
        <a:bodyPr/>
        <a:lstStyle/>
        <a:p>
          <a:r>
            <a:rPr lang="en-US" dirty="0">
              <a:solidFill>
                <a:srgbClr val="FF0000"/>
              </a:solidFill>
            </a:rPr>
            <a:t>D</a:t>
          </a:r>
          <a:r>
            <a:rPr lang="en-US" dirty="0"/>
            <a:t>angerous Activities</a:t>
          </a:r>
        </a:p>
      </dgm:t>
    </dgm:pt>
    <dgm:pt modelId="{9215EA55-89B1-4ACA-8D74-1ABEA78EDF40}" type="parTrans" cxnId="{AC6846FE-F6B0-4DB3-A728-3F5BCCE67419}">
      <dgm:prSet/>
      <dgm:spPr/>
      <dgm:t>
        <a:bodyPr/>
        <a:lstStyle/>
        <a:p>
          <a:endParaRPr lang="en-US"/>
        </a:p>
      </dgm:t>
    </dgm:pt>
    <dgm:pt modelId="{F40B7ED4-06D5-4A82-9A4D-B5B001AE5F50}" type="sibTrans" cxnId="{AC6846FE-F6B0-4DB3-A728-3F5BCCE67419}">
      <dgm:prSet/>
      <dgm:spPr/>
      <dgm:t>
        <a:bodyPr/>
        <a:lstStyle/>
        <a:p>
          <a:endParaRPr lang="en-US"/>
        </a:p>
      </dgm:t>
    </dgm:pt>
    <dgm:pt modelId="{FE67FEC2-6E66-409E-97E2-61E4BC6EAA2C}" type="pres">
      <dgm:prSet presAssocID="{91210D1F-B14C-4287-B0F7-76437B343FF9}" presName="linearFlow" presStyleCnt="0">
        <dgm:presLayoutVars>
          <dgm:dir/>
          <dgm:resizeHandles val="exact"/>
        </dgm:presLayoutVars>
      </dgm:prSet>
      <dgm:spPr/>
    </dgm:pt>
    <dgm:pt modelId="{9ECD4A01-013C-4D83-B609-CB3A9D891446}" type="pres">
      <dgm:prSet presAssocID="{44AAC0F5-3964-4876-89B1-59705C66E5CB}" presName="composite" presStyleCnt="0"/>
      <dgm:spPr/>
    </dgm:pt>
    <dgm:pt modelId="{EF1E96BD-1000-4680-9B5C-3DEFE790F49D}" type="pres">
      <dgm:prSet presAssocID="{44AAC0F5-3964-4876-89B1-59705C66E5CB}"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 xmlns:a1611="http://schemas.microsoft.com/office/drawing/2016/11/main" r:id="rId2"/>
              </a:ext>
            </a:extLst>
          </a:blip>
          <a:srcRect/>
          <a:stretch>
            <a:fillRect l="-21000" r="-21000"/>
          </a:stretch>
        </a:blipFill>
      </dgm:spPr>
    </dgm:pt>
    <dgm:pt modelId="{BA77E10A-6B97-4E5F-8110-AE7AA52DC2E0}" type="pres">
      <dgm:prSet presAssocID="{44AAC0F5-3964-4876-89B1-59705C66E5CB}" presName="txShp" presStyleLbl="node1" presStyleIdx="0" presStyleCnt="3">
        <dgm:presLayoutVars>
          <dgm:bulletEnabled val="1"/>
        </dgm:presLayoutVars>
      </dgm:prSet>
      <dgm:spPr/>
      <dgm:t>
        <a:bodyPr/>
        <a:lstStyle/>
        <a:p>
          <a:endParaRPr lang="en-AU"/>
        </a:p>
      </dgm:t>
    </dgm:pt>
    <dgm:pt modelId="{1B611B47-9078-405E-AAAD-D68A3EE68D8B}" type="pres">
      <dgm:prSet presAssocID="{CDB2EBB2-D754-44A1-84FE-BFBF9B5D03D9}" presName="spacing" presStyleCnt="0"/>
      <dgm:spPr/>
    </dgm:pt>
    <dgm:pt modelId="{BBF41255-6841-4D1E-BE21-DF11DB818C75}" type="pres">
      <dgm:prSet presAssocID="{6A64FF68-3C49-4E61-A481-8E520C7EA6EC}" presName="composite" presStyleCnt="0"/>
      <dgm:spPr/>
    </dgm:pt>
    <dgm:pt modelId="{D8CDACBE-F6D1-4190-9C04-97C19A3F82B2}" type="pres">
      <dgm:prSet presAssocID="{6A64FF68-3C49-4E61-A481-8E520C7EA6EC}"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rcRect/>
          <a:stretch>
            <a:fillRect/>
          </a:stretch>
        </a:blipFill>
      </dgm:spPr>
    </dgm:pt>
    <dgm:pt modelId="{AB120D62-F6D3-4467-908D-1793E61ADE9C}" type="pres">
      <dgm:prSet presAssocID="{6A64FF68-3C49-4E61-A481-8E520C7EA6EC}" presName="txShp" presStyleLbl="node1" presStyleIdx="1" presStyleCnt="3">
        <dgm:presLayoutVars>
          <dgm:bulletEnabled val="1"/>
        </dgm:presLayoutVars>
      </dgm:prSet>
      <dgm:spPr/>
      <dgm:t>
        <a:bodyPr/>
        <a:lstStyle/>
        <a:p>
          <a:endParaRPr lang="en-AU"/>
        </a:p>
      </dgm:t>
    </dgm:pt>
    <dgm:pt modelId="{0C46F886-CAEB-460D-A2AA-4503077CE7BF}" type="pres">
      <dgm:prSet presAssocID="{2F6B7E17-25A8-4620-B61C-289BF2605BA6}" presName="spacing" presStyleCnt="0"/>
      <dgm:spPr/>
    </dgm:pt>
    <dgm:pt modelId="{B242EFC1-A4FA-4D3E-8CA3-65B3E4C88372}" type="pres">
      <dgm:prSet presAssocID="{A53796B8-3BE2-404A-B0B4-C8EE20953161}" presName="composite" presStyleCnt="0"/>
      <dgm:spPr/>
    </dgm:pt>
    <dgm:pt modelId="{CAB31F8A-1DEF-4EE1-8D61-2835D38B11AA}" type="pres">
      <dgm:prSet presAssocID="{A53796B8-3BE2-404A-B0B4-C8EE20953161}" presName="imgShp"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837473B0-CC2E-450A-ABE3-18F120FF3D39}">
                <a1611:picAttrSrcUrl xmlns="" xmlns:a1611="http://schemas.microsoft.com/office/drawing/2016/11/main" r:id="rId6"/>
              </a:ext>
            </a:extLst>
          </a:blip>
          <a:srcRect/>
          <a:stretch>
            <a:fillRect t="-2000" b="-2000"/>
          </a:stretch>
        </a:blipFill>
      </dgm:spPr>
    </dgm:pt>
    <dgm:pt modelId="{C02E1020-539A-4339-A5AF-BA9EC793C91E}" type="pres">
      <dgm:prSet presAssocID="{A53796B8-3BE2-404A-B0B4-C8EE20953161}" presName="txShp" presStyleLbl="node1" presStyleIdx="2" presStyleCnt="3">
        <dgm:presLayoutVars>
          <dgm:bulletEnabled val="1"/>
        </dgm:presLayoutVars>
      </dgm:prSet>
      <dgm:spPr/>
      <dgm:t>
        <a:bodyPr/>
        <a:lstStyle/>
        <a:p>
          <a:endParaRPr lang="en-AU"/>
        </a:p>
      </dgm:t>
    </dgm:pt>
  </dgm:ptLst>
  <dgm:cxnLst>
    <dgm:cxn modelId="{C0B8D450-9CE0-4CAD-A1C3-EBF8CD159FD0}" srcId="{91210D1F-B14C-4287-B0F7-76437B343FF9}" destId="{6A64FF68-3C49-4E61-A481-8E520C7EA6EC}" srcOrd="1" destOrd="0" parTransId="{3BC0A2F0-4845-4EF5-A235-F927EBFAE475}" sibTransId="{2F6B7E17-25A8-4620-B61C-289BF2605BA6}"/>
    <dgm:cxn modelId="{3FF5F0AD-7BEE-4887-BA49-275649507022}" type="presOf" srcId="{A53796B8-3BE2-404A-B0B4-C8EE20953161}" destId="{C02E1020-539A-4339-A5AF-BA9EC793C91E}" srcOrd="0" destOrd="0" presId="urn:microsoft.com/office/officeart/2005/8/layout/vList3"/>
    <dgm:cxn modelId="{19F54BA8-3BAF-4B4C-8690-056136BA15B1}" type="presOf" srcId="{44AAC0F5-3964-4876-89B1-59705C66E5CB}" destId="{BA77E10A-6B97-4E5F-8110-AE7AA52DC2E0}" srcOrd="0" destOrd="0" presId="urn:microsoft.com/office/officeart/2005/8/layout/vList3"/>
    <dgm:cxn modelId="{7049E313-F70C-4ADC-912A-9C4487E82795}" type="presOf" srcId="{91210D1F-B14C-4287-B0F7-76437B343FF9}" destId="{FE67FEC2-6E66-409E-97E2-61E4BC6EAA2C}" srcOrd="0" destOrd="0" presId="urn:microsoft.com/office/officeart/2005/8/layout/vList3"/>
    <dgm:cxn modelId="{8CC0157B-9AD5-4C12-BEC7-5E816764AC74}" srcId="{91210D1F-B14C-4287-B0F7-76437B343FF9}" destId="{44AAC0F5-3964-4876-89B1-59705C66E5CB}" srcOrd="0" destOrd="0" parTransId="{1159E374-136A-4AA3-99E8-44CACD9BD904}" sibTransId="{CDB2EBB2-D754-44A1-84FE-BFBF9B5D03D9}"/>
    <dgm:cxn modelId="{67E27D86-556B-4ADE-A036-A36175E2474B}" type="presOf" srcId="{6A64FF68-3C49-4E61-A481-8E520C7EA6EC}" destId="{AB120D62-F6D3-4467-908D-1793E61ADE9C}" srcOrd="0" destOrd="0" presId="urn:microsoft.com/office/officeart/2005/8/layout/vList3"/>
    <dgm:cxn modelId="{AC6846FE-F6B0-4DB3-A728-3F5BCCE67419}" srcId="{91210D1F-B14C-4287-B0F7-76437B343FF9}" destId="{A53796B8-3BE2-404A-B0B4-C8EE20953161}" srcOrd="2" destOrd="0" parTransId="{9215EA55-89B1-4ACA-8D74-1ABEA78EDF40}" sibTransId="{F40B7ED4-06D5-4A82-9A4D-B5B001AE5F50}"/>
    <dgm:cxn modelId="{221545A0-F5C0-4432-8B0F-7672953AF110}" type="presParOf" srcId="{FE67FEC2-6E66-409E-97E2-61E4BC6EAA2C}" destId="{9ECD4A01-013C-4D83-B609-CB3A9D891446}" srcOrd="0" destOrd="0" presId="urn:microsoft.com/office/officeart/2005/8/layout/vList3"/>
    <dgm:cxn modelId="{5A68D91A-67C6-44DD-A5CE-81AC22E32DD8}" type="presParOf" srcId="{9ECD4A01-013C-4D83-B609-CB3A9D891446}" destId="{EF1E96BD-1000-4680-9B5C-3DEFE790F49D}" srcOrd="0" destOrd="0" presId="urn:microsoft.com/office/officeart/2005/8/layout/vList3"/>
    <dgm:cxn modelId="{37DBB21B-C410-4191-BF29-262AB85D4D84}" type="presParOf" srcId="{9ECD4A01-013C-4D83-B609-CB3A9D891446}" destId="{BA77E10A-6B97-4E5F-8110-AE7AA52DC2E0}" srcOrd="1" destOrd="0" presId="urn:microsoft.com/office/officeart/2005/8/layout/vList3"/>
    <dgm:cxn modelId="{8BAFB565-0264-4C28-8A96-9FBC9ABA2EF5}" type="presParOf" srcId="{FE67FEC2-6E66-409E-97E2-61E4BC6EAA2C}" destId="{1B611B47-9078-405E-AAAD-D68A3EE68D8B}" srcOrd="1" destOrd="0" presId="urn:microsoft.com/office/officeart/2005/8/layout/vList3"/>
    <dgm:cxn modelId="{02502F67-6261-4F7F-88C0-70BF8652FE8C}" type="presParOf" srcId="{FE67FEC2-6E66-409E-97E2-61E4BC6EAA2C}" destId="{BBF41255-6841-4D1E-BE21-DF11DB818C75}" srcOrd="2" destOrd="0" presId="urn:microsoft.com/office/officeart/2005/8/layout/vList3"/>
    <dgm:cxn modelId="{046A30C9-A3AE-40DC-BB71-72177E1DC9B7}" type="presParOf" srcId="{BBF41255-6841-4D1E-BE21-DF11DB818C75}" destId="{D8CDACBE-F6D1-4190-9C04-97C19A3F82B2}" srcOrd="0" destOrd="0" presId="urn:microsoft.com/office/officeart/2005/8/layout/vList3"/>
    <dgm:cxn modelId="{24EB5319-6026-42D3-865B-D3F1B874B0BA}" type="presParOf" srcId="{BBF41255-6841-4D1E-BE21-DF11DB818C75}" destId="{AB120D62-F6D3-4467-908D-1793E61ADE9C}" srcOrd="1" destOrd="0" presId="urn:microsoft.com/office/officeart/2005/8/layout/vList3"/>
    <dgm:cxn modelId="{59A45574-083B-44B4-86E3-38E2DF61E346}" type="presParOf" srcId="{FE67FEC2-6E66-409E-97E2-61E4BC6EAA2C}" destId="{0C46F886-CAEB-460D-A2AA-4503077CE7BF}" srcOrd="3" destOrd="0" presId="urn:microsoft.com/office/officeart/2005/8/layout/vList3"/>
    <dgm:cxn modelId="{8DF826DF-A9A0-4A63-9CF5-6C2644D3CDA4}" type="presParOf" srcId="{FE67FEC2-6E66-409E-97E2-61E4BC6EAA2C}" destId="{B242EFC1-A4FA-4D3E-8CA3-65B3E4C88372}" srcOrd="4" destOrd="0" presId="urn:microsoft.com/office/officeart/2005/8/layout/vList3"/>
    <dgm:cxn modelId="{ED31F1AF-4C19-4BEF-A2E6-3A1B079A9DE4}" type="presParOf" srcId="{B242EFC1-A4FA-4D3E-8CA3-65B3E4C88372}" destId="{CAB31F8A-1DEF-4EE1-8D61-2835D38B11AA}" srcOrd="0" destOrd="0" presId="urn:microsoft.com/office/officeart/2005/8/layout/vList3"/>
    <dgm:cxn modelId="{1EA24EF7-748B-4973-8869-FAF9CFADAAB6}" type="presParOf" srcId="{B242EFC1-A4FA-4D3E-8CA3-65B3E4C88372}" destId="{C02E1020-539A-4339-A5AF-BA9EC793C91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3CD0B0-4A96-4B07-9ABF-59B25F281647}" type="datetimeFigureOut">
              <a:rPr lang="en-AU" smtClean="0"/>
              <a:t>6/06/2018</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9C0097-1D9D-484B-8DFF-508D2C80EE36}" type="slidenum">
              <a:rPr lang="en-AU" smtClean="0"/>
              <a:t>‹#›</a:t>
            </a:fld>
            <a:endParaRPr lang="en-AU"/>
          </a:p>
        </p:txBody>
      </p:sp>
    </p:spTree>
    <p:extLst>
      <p:ext uri="{BB962C8B-B14F-4D97-AF65-F5344CB8AC3E}">
        <p14:creationId xmlns:p14="http://schemas.microsoft.com/office/powerpoint/2010/main" val="1000089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most widely used</a:t>
            </a:r>
            <a:r>
              <a:rPr lang="en-AU" baseline="0" dirty="0"/>
              <a:t> definition of MHI or mild TBI is that which results in a period of loss of </a:t>
            </a:r>
            <a:r>
              <a:rPr lang="en-AU" baseline="0" dirty="0" err="1"/>
              <a:t>consciosness</a:t>
            </a:r>
            <a:r>
              <a:rPr lang="en-AU" baseline="0" dirty="0"/>
              <a:t> lasting less than 30 mins and an initial GCS of 13-15, and a period of PTA less than 24 hours. These injuries constitute approximately 80% of all head injuries (and a lot of these will not be hospital admissions). We use the AWPTAS to assess mild head injures , and </a:t>
            </a:r>
            <a:r>
              <a:rPr lang="en-AU" baseline="0" dirty="0" err="1"/>
              <a:t>Pta</a:t>
            </a:r>
            <a:r>
              <a:rPr lang="en-AU" baseline="0" dirty="0"/>
              <a:t> for moderate to severe. </a:t>
            </a:r>
            <a:endParaRPr lang="en-AU" dirty="0"/>
          </a:p>
        </p:txBody>
      </p:sp>
      <p:sp>
        <p:nvSpPr>
          <p:cNvPr id="4" name="Slide Number Placeholder 3"/>
          <p:cNvSpPr>
            <a:spLocks noGrp="1"/>
          </p:cNvSpPr>
          <p:nvPr>
            <p:ph type="sldNum" sz="quarter" idx="10"/>
          </p:nvPr>
        </p:nvSpPr>
        <p:spPr/>
        <p:txBody>
          <a:bodyPr/>
          <a:lstStyle/>
          <a:p>
            <a:fld id="{989C0097-1D9D-484B-8DFF-508D2C80EE36}" type="slidenum">
              <a:rPr lang="en-AU" smtClean="0"/>
              <a:t>13</a:t>
            </a:fld>
            <a:endParaRPr lang="en-AU"/>
          </a:p>
        </p:txBody>
      </p:sp>
    </p:spTree>
    <p:extLst>
      <p:ext uri="{BB962C8B-B14F-4D97-AF65-F5344CB8AC3E}">
        <p14:creationId xmlns:p14="http://schemas.microsoft.com/office/powerpoint/2010/main" val="2714863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dirty="0"/>
              <a:t>At St Vincent’s we used both AWPATs and PTA as a </a:t>
            </a:r>
            <a:r>
              <a:rPr lang="en-AU" baseline="0" dirty="0" err="1"/>
              <a:t>standardiesed</a:t>
            </a:r>
            <a:r>
              <a:rPr lang="en-AU" baseline="0" dirty="0"/>
              <a:t> assessment of the level of head injury</a:t>
            </a:r>
          </a:p>
          <a:p>
            <a:r>
              <a:rPr lang="en-AU" baseline="0" dirty="0"/>
              <a:t>Does anyone know what an abbreviated Westmead post traumatic amnesia scale is?</a:t>
            </a:r>
          </a:p>
          <a:p>
            <a:r>
              <a:rPr lang="en-AU" baseline="0" dirty="0"/>
              <a:t>-standardised assessment tool assess </a:t>
            </a:r>
            <a:r>
              <a:rPr lang="en-AU" baseline="0" dirty="0" err="1"/>
              <a:t>wether</a:t>
            </a:r>
            <a:r>
              <a:rPr lang="en-AU" baseline="0" dirty="0"/>
              <a:t> the patient is still in post traumatic amnesia following a head injury.</a:t>
            </a:r>
          </a:p>
          <a:p>
            <a:endParaRPr lang="en-AU" baseline="0" dirty="0"/>
          </a:p>
          <a:p>
            <a:r>
              <a:rPr lang="en-AU" baseline="0" dirty="0"/>
              <a:t>If not passing possibly sustained a mild-mod head injury.</a:t>
            </a:r>
          </a:p>
          <a:p>
            <a:endParaRPr lang="en-AU" baseline="0" dirty="0"/>
          </a:p>
          <a:p>
            <a:r>
              <a:rPr lang="en-AU" baseline="0" dirty="0"/>
              <a:t>Recent retrospective study by Watson et al. 2017 conducted at Liverpool hospital found that when AWPTAs is conducted in ED- over that two year period 91% of patients were assessed using AWPTAs (of that 94% cleared within the 4 hours)-56% has a shorter length of stay and 295 bed days saved.</a:t>
            </a:r>
            <a:endParaRPr lang="en-AU" dirty="0"/>
          </a:p>
          <a:p>
            <a:endParaRPr lang="en-AU" dirty="0"/>
          </a:p>
          <a:p>
            <a:r>
              <a:rPr lang="en-AU" b="1" dirty="0"/>
              <a:t>Question: If a drunk person comes in with</a:t>
            </a:r>
            <a:r>
              <a:rPr lang="en-AU" b="1" baseline="0" dirty="0"/>
              <a:t> a head injury should I conduct AWPTAs?</a:t>
            </a:r>
          </a:p>
          <a:p>
            <a:r>
              <a:rPr lang="en-AU" baseline="0" dirty="0"/>
              <a:t>Is there GCS 14-15, do you need wait 20 hours until the patient is sober and conduct this. How would you manage this? –hand over to the nurse looking after the patient the specific time that AWPATAs it to be conducted.</a:t>
            </a:r>
            <a:endParaRPr lang="en-AU" dirty="0"/>
          </a:p>
          <a:p>
            <a:r>
              <a:rPr lang="en-AU" dirty="0"/>
              <a:t>When assessing these patients</a:t>
            </a:r>
            <a:r>
              <a:rPr lang="en-AU" baseline="0" dirty="0"/>
              <a:t> (within 24 hours post injury), we want to be aware of any drug/ alcohol influence? Age-dementia? Psychiatric background/ </a:t>
            </a:r>
            <a:r>
              <a:rPr lang="en-AU" baseline="0" dirty="0" err="1"/>
              <a:t>hpoxic</a:t>
            </a:r>
            <a:r>
              <a:rPr lang="en-AU" baseline="0" dirty="0"/>
              <a:t> brain injury. </a:t>
            </a:r>
          </a:p>
          <a:p>
            <a:endParaRPr lang="en-AU" baseline="0" dirty="0"/>
          </a:p>
          <a:p>
            <a:r>
              <a:rPr lang="en-AU" baseline="0" dirty="0"/>
              <a:t>Clinical </a:t>
            </a:r>
            <a:r>
              <a:rPr lang="en-AU" baseline="0" dirty="0" err="1"/>
              <a:t>judegment</a:t>
            </a:r>
            <a:r>
              <a:rPr lang="en-AU" baseline="0" dirty="0"/>
              <a:t> is important and there have been numerous cases where we have seen patients admitted to the ward who have passed AWPTAS who have well below functional baseline and required further rehab. Aware that even mild TBI can cause significant morbidity, with cognitive </a:t>
            </a:r>
            <a:r>
              <a:rPr lang="en-AU" baseline="0" dirty="0" err="1"/>
              <a:t>defecitis</a:t>
            </a:r>
            <a:r>
              <a:rPr lang="en-AU" baseline="0" dirty="0"/>
              <a:t>. Including reduced memory for new information, slower information processing, and behavioural changes. If there are any concerns with pts function you can always refer onto OT after admitted to the ward.</a:t>
            </a:r>
            <a:endParaRPr lang="en-AU" dirty="0"/>
          </a:p>
        </p:txBody>
      </p:sp>
      <p:sp>
        <p:nvSpPr>
          <p:cNvPr id="4" name="Slide Number Placeholder 3"/>
          <p:cNvSpPr>
            <a:spLocks noGrp="1"/>
          </p:cNvSpPr>
          <p:nvPr>
            <p:ph type="sldNum" sz="quarter" idx="10"/>
          </p:nvPr>
        </p:nvSpPr>
        <p:spPr/>
        <p:txBody>
          <a:bodyPr/>
          <a:lstStyle/>
          <a:p>
            <a:fld id="{989C0097-1D9D-484B-8DFF-508D2C80EE36}" type="slidenum">
              <a:rPr lang="en-AU" smtClean="0"/>
              <a:t>14</a:t>
            </a:fld>
            <a:endParaRPr lang="en-AU"/>
          </a:p>
        </p:txBody>
      </p:sp>
    </p:spTree>
    <p:extLst>
      <p:ext uri="{BB962C8B-B14F-4D97-AF65-F5344CB8AC3E}">
        <p14:creationId xmlns:p14="http://schemas.microsoft.com/office/powerpoint/2010/main" val="1798618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Difference between the AWPATs and the PTA is that these</a:t>
            </a:r>
            <a:r>
              <a:rPr lang="en-AU" baseline="0" dirty="0"/>
              <a:t> is conducted over a minimum of four days (if they pass daily).</a:t>
            </a:r>
          </a:p>
          <a:p>
            <a:r>
              <a:rPr lang="en-AU" baseline="0" dirty="0"/>
              <a:t>This means that it is very important to conduct AWPTAs if appropriate in ED otherwise will automatically mean a 4 day LOS in acute care  </a:t>
            </a:r>
          </a:p>
          <a:p>
            <a:endParaRPr lang="en-AU" dirty="0"/>
          </a:p>
          <a:p>
            <a:r>
              <a:rPr lang="en-AU" dirty="0"/>
              <a:t>Selection </a:t>
            </a:r>
            <a:r>
              <a:rPr lang="en-AU" dirty="0" err="1"/>
              <a:t>criertia</a:t>
            </a:r>
            <a:r>
              <a:rPr lang="en-AU" dirty="0"/>
              <a:t>: psychiatric disorders, background dementia,</a:t>
            </a:r>
            <a:r>
              <a:rPr lang="en-AU" baseline="0" dirty="0"/>
              <a:t> drug and alcohol history</a:t>
            </a:r>
          </a:p>
          <a:p>
            <a:endParaRPr lang="en-AU" dirty="0"/>
          </a:p>
          <a:p>
            <a:endParaRPr lang="en-AU" dirty="0"/>
          </a:p>
        </p:txBody>
      </p:sp>
      <p:sp>
        <p:nvSpPr>
          <p:cNvPr id="4" name="Slide Number Placeholder 3"/>
          <p:cNvSpPr>
            <a:spLocks noGrp="1"/>
          </p:cNvSpPr>
          <p:nvPr>
            <p:ph type="sldNum" sz="quarter" idx="10"/>
          </p:nvPr>
        </p:nvSpPr>
        <p:spPr/>
        <p:txBody>
          <a:bodyPr/>
          <a:lstStyle/>
          <a:p>
            <a:fld id="{989C0097-1D9D-484B-8DFF-508D2C80EE36}" type="slidenum">
              <a:rPr lang="en-AU" smtClean="0"/>
              <a:t>15</a:t>
            </a:fld>
            <a:endParaRPr lang="en-AU"/>
          </a:p>
        </p:txBody>
      </p:sp>
    </p:spTree>
    <p:extLst>
      <p:ext uri="{BB962C8B-B14F-4D97-AF65-F5344CB8AC3E}">
        <p14:creationId xmlns:p14="http://schemas.microsoft.com/office/powerpoint/2010/main" val="1643714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*McLellan</a:t>
            </a:r>
            <a:r>
              <a:rPr lang="en-AU" baseline="0" dirty="0"/>
              <a:t> et al. 2017 published an article on the effects of </a:t>
            </a:r>
            <a:r>
              <a:rPr lang="en-AU" baseline="0" dirty="0" err="1"/>
              <a:t>opiods</a:t>
            </a:r>
            <a:r>
              <a:rPr lang="en-AU" baseline="0" dirty="0"/>
              <a:t> and PTA testing and found that caution should be applied assessing when assessing the patient with the PTA scale as it can effect their ability to retain new information (anterograde memory)</a:t>
            </a:r>
          </a:p>
          <a:p>
            <a:r>
              <a:rPr lang="en-AU" baseline="0" dirty="0"/>
              <a:t>-ability to retain new information</a:t>
            </a:r>
            <a:endParaRPr lang="en-AU" dirty="0"/>
          </a:p>
        </p:txBody>
      </p:sp>
      <p:sp>
        <p:nvSpPr>
          <p:cNvPr id="4" name="Slide Number Placeholder 3"/>
          <p:cNvSpPr>
            <a:spLocks noGrp="1"/>
          </p:cNvSpPr>
          <p:nvPr>
            <p:ph type="sldNum" sz="quarter" idx="10"/>
          </p:nvPr>
        </p:nvSpPr>
        <p:spPr/>
        <p:txBody>
          <a:bodyPr/>
          <a:lstStyle/>
          <a:p>
            <a:fld id="{989C0097-1D9D-484B-8DFF-508D2C80EE36}" type="slidenum">
              <a:rPr lang="en-AU" smtClean="0"/>
              <a:t>16</a:t>
            </a:fld>
            <a:endParaRPr lang="en-AU"/>
          </a:p>
        </p:txBody>
      </p:sp>
    </p:spTree>
    <p:extLst>
      <p:ext uri="{BB962C8B-B14F-4D97-AF65-F5344CB8AC3E}">
        <p14:creationId xmlns:p14="http://schemas.microsoft.com/office/powerpoint/2010/main" val="2686413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989C0097-1D9D-484B-8DFF-508D2C80EE36}" type="slidenum">
              <a:rPr lang="en-AU" smtClean="0"/>
              <a:t>19</a:t>
            </a:fld>
            <a:endParaRPr lang="en-AU"/>
          </a:p>
        </p:txBody>
      </p:sp>
    </p:spTree>
    <p:extLst>
      <p:ext uri="{BB962C8B-B14F-4D97-AF65-F5344CB8AC3E}">
        <p14:creationId xmlns:p14="http://schemas.microsoft.com/office/powerpoint/2010/main" val="1035017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DRIVING</a:t>
            </a:r>
          </a:p>
          <a:p>
            <a:endParaRPr lang="en-AU" dirty="0"/>
          </a:p>
          <a:p>
            <a:r>
              <a:rPr lang="en-AU" dirty="0"/>
              <a:t>Head Injury</a:t>
            </a:r>
          </a:p>
          <a:p>
            <a:r>
              <a:rPr lang="en-AU" dirty="0"/>
              <a:t>A head injury will only affect driver licensing if it results in chronic impairment or seizures. However, any person who has had a traumatic</a:t>
            </a:r>
          </a:p>
          <a:p>
            <a:r>
              <a:rPr lang="en-AU" dirty="0"/>
              <a:t>injury causing loss of consciousness should not drive for a minimum of 24 hours, and the effects on functions listed above should be</a:t>
            </a:r>
          </a:p>
          <a:p>
            <a:r>
              <a:rPr lang="en-AU" dirty="0"/>
              <a:t>monitored. This is advisory and not a licensing matter.</a:t>
            </a:r>
          </a:p>
          <a:p>
            <a:r>
              <a:rPr lang="en-AU" dirty="0"/>
              <a:t>Minor head injuries involving a loss of consciousness of less than one minute with no complications do not usually result in any long-term</a:t>
            </a:r>
          </a:p>
          <a:p>
            <a:r>
              <a:rPr lang="en-AU" dirty="0"/>
              <a:t>impairment. Similarly, immediate seizures that occur within 24 hours of a head injury are not considered to be epilepsy but part of the</a:t>
            </a:r>
          </a:p>
          <a:p>
            <a:r>
              <a:rPr lang="en-AU" dirty="0"/>
              <a:t>acute process, (refer to Acute symptomatic seizures, page 86).</a:t>
            </a:r>
          </a:p>
          <a:p>
            <a:r>
              <a:rPr lang="en-AU" dirty="0"/>
              <a:t>More significant head injuries may impair any of the neurological functions listed in the checklist above and can impair long-term driving</a:t>
            </a:r>
          </a:p>
          <a:p>
            <a:r>
              <a:rPr lang="en-AU" dirty="0"/>
              <a:t>ability. There may be focal neurological injury affecting motor or sensory tracts as well as the cranial nerves. Also personality or behavioural</a:t>
            </a:r>
          </a:p>
          <a:p>
            <a:r>
              <a:rPr lang="en-AU" dirty="0"/>
              <a:t>changes may affect judgement and tolerance and be associated with a psychiatric disorder such as depression or post-traumatic stress</a:t>
            </a:r>
          </a:p>
          <a:p>
            <a:r>
              <a:rPr lang="en-AU" dirty="0"/>
              <a:t>disorder (PTSD). Clinical, neuropsychological or practical driver assessments may be helpful in determining fitness to drive (refer to Part A</a:t>
            </a:r>
          </a:p>
          <a:p>
            <a:r>
              <a:rPr lang="en-AU" dirty="0"/>
              <a:t>section 2.3.1 Practical driver assessments). Comorbidities such as drug or alcohol misuse and musculoskeletal injuries may also need to</a:t>
            </a:r>
          </a:p>
          <a:p>
            <a:r>
              <a:rPr lang="en-AU" dirty="0"/>
              <a:t>be considered (refer to section 9 Substance misuse and section 5 Musculoskeletal conditions).98</a:t>
            </a:r>
          </a:p>
          <a:p>
            <a:r>
              <a:rPr lang="en-AU" dirty="0"/>
              <a:t>Part B: 6</a:t>
            </a:r>
          </a:p>
          <a:p>
            <a:r>
              <a:rPr lang="en-AU" dirty="0"/>
              <a:t>Neurological conditions</a:t>
            </a:r>
          </a:p>
          <a:p>
            <a:r>
              <a:rPr lang="en-AU" dirty="0"/>
              <a:t>Assessing Fitness to Drive 2016</a:t>
            </a:r>
          </a:p>
          <a:p>
            <a:r>
              <a:rPr lang="en-AU" dirty="0"/>
              <a:t>Neurological recovery from a traumatic brain injury may occur over a long period, and some people who are initially unfit may recover</a:t>
            </a:r>
          </a:p>
          <a:p>
            <a:r>
              <a:rPr lang="en-AU" dirty="0"/>
              <a:t>sufficiently over many months such that driving can eventually be resumed.</a:t>
            </a:r>
          </a:p>
          <a:p>
            <a:r>
              <a:rPr lang="en-AU" dirty="0"/>
              <a:t>Risk of post-traumatic epilepsy (PTE): Persons with depressed skull fractures, traumatic intracranial haematoma or severe traumatic</a:t>
            </a:r>
          </a:p>
          <a:p>
            <a:r>
              <a:rPr lang="en-AU" dirty="0"/>
              <a:t>brain injury are at increased risk of epilepsy, especially in the first year. Commercial drivers therefore should not drive for 12 months after</a:t>
            </a:r>
          </a:p>
          <a:p>
            <a:r>
              <a:rPr lang="en-AU" dirty="0"/>
              <a:t>the injury and require a conditional licence. Private driving may continue, provided the person otherwise meets the standard to drive (refer</a:t>
            </a:r>
          </a:p>
          <a:p>
            <a:r>
              <a:rPr lang="en-AU" dirty="0"/>
              <a:t>to table – Head Injury). If one or more seizures have occurred, the symptomatic seizures standard applies. PTE should be distinguished</a:t>
            </a:r>
          </a:p>
          <a:p>
            <a:r>
              <a:rPr lang="en-AU" dirty="0"/>
              <a:t>from immediate post-traumatic (acute symptomatic) seizures occurring within 24 hours of a head injury, which are considered part of the</a:t>
            </a:r>
          </a:p>
          <a:p>
            <a:r>
              <a:rPr lang="en-AU" dirty="0"/>
              <a:t>acute process (refer to Acute symptomatic seizures, page 86). </a:t>
            </a:r>
          </a:p>
          <a:p>
            <a:endParaRPr lang="en-AU" dirty="0"/>
          </a:p>
          <a:p>
            <a:endParaRPr lang="en-AU" b="1" dirty="0"/>
          </a:p>
          <a:p>
            <a:r>
              <a:rPr lang="en-AU" b="1" dirty="0"/>
              <a:t>Return to work</a:t>
            </a:r>
          </a:p>
          <a:p>
            <a:r>
              <a:rPr lang="en-AU" dirty="0"/>
              <a:t>-</a:t>
            </a:r>
            <a:r>
              <a:rPr lang="en-AU" dirty="0" err="1"/>
              <a:t>particulalry</a:t>
            </a:r>
            <a:r>
              <a:rPr lang="en-AU" dirty="0"/>
              <a:t> discharges from ED what level</a:t>
            </a:r>
            <a:r>
              <a:rPr lang="en-AU" baseline="0" dirty="0"/>
              <a:t> of function / does the patient have to operate heavy machinery</a:t>
            </a:r>
          </a:p>
          <a:p>
            <a:r>
              <a:rPr lang="en-AU" baseline="0" dirty="0"/>
              <a:t>-the level of </a:t>
            </a:r>
            <a:r>
              <a:rPr lang="en-AU" baseline="0" dirty="0" err="1"/>
              <a:t>opiods</a:t>
            </a:r>
            <a:r>
              <a:rPr lang="en-AU" baseline="0" dirty="0"/>
              <a:t> prescribed / return to driving?</a:t>
            </a:r>
            <a:endParaRPr lang="en-AU" dirty="0"/>
          </a:p>
        </p:txBody>
      </p:sp>
      <p:sp>
        <p:nvSpPr>
          <p:cNvPr id="4" name="Slide Number Placeholder 3"/>
          <p:cNvSpPr>
            <a:spLocks noGrp="1"/>
          </p:cNvSpPr>
          <p:nvPr>
            <p:ph type="sldNum" sz="quarter" idx="10"/>
          </p:nvPr>
        </p:nvSpPr>
        <p:spPr/>
        <p:txBody>
          <a:bodyPr/>
          <a:lstStyle/>
          <a:p>
            <a:fld id="{989C0097-1D9D-484B-8DFF-508D2C80EE36}" type="slidenum">
              <a:rPr lang="en-AU" smtClean="0"/>
              <a:t>20</a:t>
            </a:fld>
            <a:endParaRPr lang="en-AU"/>
          </a:p>
        </p:txBody>
      </p:sp>
    </p:spTree>
    <p:extLst>
      <p:ext uri="{BB962C8B-B14F-4D97-AF65-F5344CB8AC3E}">
        <p14:creationId xmlns:p14="http://schemas.microsoft.com/office/powerpoint/2010/main" val="2322718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989C0097-1D9D-484B-8DFF-508D2C80EE36}" type="slidenum">
              <a:rPr lang="en-AU" smtClean="0"/>
              <a:t>24</a:t>
            </a:fld>
            <a:endParaRPr lang="en-AU"/>
          </a:p>
        </p:txBody>
      </p:sp>
    </p:spTree>
    <p:extLst>
      <p:ext uri="{BB962C8B-B14F-4D97-AF65-F5344CB8AC3E}">
        <p14:creationId xmlns:p14="http://schemas.microsoft.com/office/powerpoint/2010/main" val="3258141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6/6/2018</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6/6/2018</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dirty="0"/>
              <a:pPr/>
              <a:t>6/6/2018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6/6/2018</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6/6/2018</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6/6/2018</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B1D10F-E881-405E-9F18-62E1F5D0C409}"/>
              </a:ext>
            </a:extLst>
          </p:cNvPr>
          <p:cNvSpPr>
            <a:spLocks noGrp="1"/>
          </p:cNvSpPr>
          <p:nvPr>
            <p:ph type="ctrTitle"/>
          </p:nvPr>
        </p:nvSpPr>
        <p:spPr/>
        <p:txBody>
          <a:bodyPr/>
          <a:lstStyle/>
          <a:p>
            <a:r>
              <a:rPr lang="en-AU" dirty="0"/>
              <a:t>ED, Rehab &amp; TBI</a:t>
            </a:r>
          </a:p>
        </p:txBody>
      </p:sp>
      <p:sp>
        <p:nvSpPr>
          <p:cNvPr id="3" name="Subtitle 2">
            <a:extLst>
              <a:ext uri="{FF2B5EF4-FFF2-40B4-BE49-F238E27FC236}">
                <a16:creationId xmlns="" xmlns:a16="http://schemas.microsoft.com/office/drawing/2014/main" id="{DF2CA6C0-47EE-4E37-AD64-FE545AF511E5}"/>
              </a:ext>
            </a:extLst>
          </p:cNvPr>
          <p:cNvSpPr>
            <a:spLocks noGrp="1"/>
          </p:cNvSpPr>
          <p:nvPr>
            <p:ph type="subTitle" idx="1"/>
          </p:nvPr>
        </p:nvSpPr>
        <p:spPr/>
        <p:txBody>
          <a:bodyPr>
            <a:normAutofit fontScale="47500" lnSpcReduction="20000"/>
          </a:bodyPr>
          <a:lstStyle/>
          <a:p>
            <a:pPr algn="r"/>
            <a:r>
              <a:rPr lang="en-AU" dirty="0"/>
              <a:t>Dr Simon Mosalski: Rehabilitation staff specialist</a:t>
            </a:r>
          </a:p>
          <a:p>
            <a:pPr algn="r"/>
            <a:r>
              <a:rPr lang="en-AU" dirty="0"/>
              <a:t>MS Ellie Thorne – Neurosurgical Occupational Therapist </a:t>
            </a:r>
          </a:p>
          <a:p>
            <a:pPr algn="r"/>
            <a:r>
              <a:rPr lang="en-AU" dirty="0" err="1"/>
              <a:t>june</a:t>
            </a:r>
            <a:r>
              <a:rPr lang="en-AU" dirty="0"/>
              <a:t> 2018</a:t>
            </a:r>
          </a:p>
        </p:txBody>
      </p:sp>
    </p:spTree>
    <p:extLst>
      <p:ext uri="{BB962C8B-B14F-4D97-AF65-F5344CB8AC3E}">
        <p14:creationId xmlns:p14="http://schemas.microsoft.com/office/powerpoint/2010/main" val="2830852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EC40B9-088F-4967-8380-FB3880116C92}"/>
              </a:ext>
            </a:extLst>
          </p:cNvPr>
          <p:cNvSpPr>
            <a:spLocks noGrp="1"/>
          </p:cNvSpPr>
          <p:nvPr>
            <p:ph type="title"/>
          </p:nvPr>
        </p:nvSpPr>
        <p:spPr/>
        <p:txBody>
          <a:bodyPr/>
          <a:lstStyle/>
          <a:p>
            <a:r>
              <a:rPr lang="en-AU" dirty="0"/>
              <a:t>Why this Topic?</a:t>
            </a:r>
          </a:p>
        </p:txBody>
      </p:sp>
      <p:sp>
        <p:nvSpPr>
          <p:cNvPr id="3" name="Content Placeholder 2">
            <a:extLst>
              <a:ext uri="{FF2B5EF4-FFF2-40B4-BE49-F238E27FC236}">
                <a16:creationId xmlns="" xmlns:a16="http://schemas.microsoft.com/office/drawing/2014/main" id="{196A5BC5-C079-4867-8E13-56C4FEA3643C}"/>
              </a:ext>
            </a:extLst>
          </p:cNvPr>
          <p:cNvSpPr>
            <a:spLocks noGrp="1"/>
          </p:cNvSpPr>
          <p:nvPr>
            <p:ph idx="1"/>
          </p:nvPr>
        </p:nvSpPr>
        <p:spPr>
          <a:xfrm>
            <a:off x="581192" y="2180496"/>
            <a:ext cx="11029615" cy="3678303"/>
          </a:xfrm>
        </p:spPr>
        <p:txBody>
          <a:bodyPr>
            <a:normAutofit lnSpcReduction="10000"/>
          </a:bodyPr>
          <a:lstStyle/>
          <a:p>
            <a:endParaRPr lang="en-AU" dirty="0"/>
          </a:p>
          <a:p>
            <a:r>
              <a:rPr lang="en-AU" dirty="0"/>
              <a:t>In NSW over 100,000 people currently have a brain injury</a:t>
            </a:r>
          </a:p>
          <a:p>
            <a:r>
              <a:rPr lang="en-AU" dirty="0"/>
              <a:t>1000 people a year sustain a </a:t>
            </a:r>
            <a:r>
              <a:rPr lang="en-AU" dirty="0" err="1"/>
              <a:t>tbi</a:t>
            </a:r>
            <a:r>
              <a:rPr lang="en-AU" dirty="0"/>
              <a:t> and have long-term disability as a result</a:t>
            </a:r>
          </a:p>
          <a:p>
            <a:endParaRPr lang="en-AU" dirty="0"/>
          </a:p>
          <a:p>
            <a:r>
              <a:rPr lang="en-AU" dirty="0"/>
              <a:t>Emerging evidence that frequent mild head trauma leads to long term sequalae</a:t>
            </a:r>
          </a:p>
          <a:p>
            <a:r>
              <a:rPr lang="en-AU" dirty="0"/>
              <a:t>Increasing articles in the medical literature and increased interest in the lay press</a:t>
            </a:r>
          </a:p>
          <a:p>
            <a:r>
              <a:rPr lang="en-AU" dirty="0"/>
              <a:t>The Eastern Suburbs:  The home of the high </a:t>
            </a:r>
            <a:r>
              <a:rPr lang="en-AU" dirty="0" err="1"/>
              <a:t>profile‘coward</a:t>
            </a:r>
            <a:r>
              <a:rPr lang="en-AU" dirty="0"/>
              <a:t> punch’, but don’t forget the the affluent 15 year old </a:t>
            </a:r>
            <a:r>
              <a:rPr lang="en-AU" dirty="0" err="1"/>
              <a:t>saturday</a:t>
            </a:r>
            <a:r>
              <a:rPr lang="en-AU" dirty="0"/>
              <a:t> morning rugby player ……</a:t>
            </a:r>
          </a:p>
          <a:p>
            <a:pPr algn="ctr"/>
            <a:r>
              <a:rPr lang="en-AU" b="1" dirty="0">
                <a:solidFill>
                  <a:srgbClr val="0070C0"/>
                </a:solidFill>
              </a:rPr>
              <a:t>Whatever the mechanism, are we doing enough to protect this cohort who receive seemingly innocuous injuries?</a:t>
            </a:r>
          </a:p>
        </p:txBody>
      </p:sp>
    </p:spTree>
    <p:extLst>
      <p:ext uri="{BB962C8B-B14F-4D97-AF65-F5344CB8AC3E}">
        <p14:creationId xmlns:p14="http://schemas.microsoft.com/office/powerpoint/2010/main" val="422995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3B720D-06B1-4338-BEA6-D3F1B26F99A0}"/>
              </a:ext>
            </a:extLst>
          </p:cNvPr>
          <p:cNvSpPr>
            <a:spLocks noGrp="1"/>
          </p:cNvSpPr>
          <p:nvPr>
            <p:ph type="title"/>
          </p:nvPr>
        </p:nvSpPr>
        <p:spPr/>
        <p:txBody>
          <a:bodyPr/>
          <a:lstStyle/>
          <a:p>
            <a:r>
              <a:rPr lang="en-AU" dirty="0"/>
              <a:t>Todays talk</a:t>
            </a:r>
          </a:p>
        </p:txBody>
      </p:sp>
      <p:sp>
        <p:nvSpPr>
          <p:cNvPr id="3" name="Content Placeholder 2">
            <a:extLst>
              <a:ext uri="{FF2B5EF4-FFF2-40B4-BE49-F238E27FC236}">
                <a16:creationId xmlns="" xmlns:a16="http://schemas.microsoft.com/office/drawing/2014/main" id="{0C8DF1DA-D041-4632-AF38-B952979D088C}"/>
              </a:ext>
            </a:extLst>
          </p:cNvPr>
          <p:cNvSpPr>
            <a:spLocks noGrp="1"/>
          </p:cNvSpPr>
          <p:nvPr>
            <p:ph idx="1"/>
          </p:nvPr>
        </p:nvSpPr>
        <p:spPr/>
        <p:txBody>
          <a:bodyPr/>
          <a:lstStyle/>
          <a:p>
            <a:r>
              <a:rPr lang="en-AU" dirty="0"/>
              <a:t>Rehabilitation Medicine and the SVH Service</a:t>
            </a:r>
          </a:p>
          <a:p>
            <a:r>
              <a:rPr lang="en-AU" dirty="0"/>
              <a:t>What is a TBI?</a:t>
            </a:r>
          </a:p>
          <a:p>
            <a:r>
              <a:rPr lang="en-AU" dirty="0"/>
              <a:t>Mild, moderate and severe brain injury</a:t>
            </a:r>
          </a:p>
          <a:p>
            <a:r>
              <a:rPr lang="en-AU" dirty="0"/>
              <a:t>Post-concussive syndrome</a:t>
            </a:r>
          </a:p>
          <a:p>
            <a:r>
              <a:rPr lang="en-AU" dirty="0"/>
              <a:t>What is the role of Rehabilitation Medicine in caring for these patients?</a:t>
            </a:r>
          </a:p>
          <a:p>
            <a:r>
              <a:rPr lang="en-AU" dirty="0"/>
              <a:t>How can we work together to improve care for these patients?</a:t>
            </a:r>
          </a:p>
        </p:txBody>
      </p:sp>
    </p:spTree>
    <p:extLst>
      <p:ext uri="{BB962C8B-B14F-4D97-AF65-F5344CB8AC3E}">
        <p14:creationId xmlns:p14="http://schemas.microsoft.com/office/powerpoint/2010/main" val="2700169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3132E6-C32B-4335-B216-4FBA27E0D913}"/>
              </a:ext>
            </a:extLst>
          </p:cNvPr>
          <p:cNvSpPr>
            <a:spLocks noGrp="1"/>
          </p:cNvSpPr>
          <p:nvPr>
            <p:ph type="title"/>
          </p:nvPr>
        </p:nvSpPr>
        <p:spPr/>
        <p:txBody>
          <a:bodyPr/>
          <a:lstStyle/>
          <a:p>
            <a:r>
              <a:rPr lang="en-AU" dirty="0"/>
              <a:t>What is rehab medicine and what do we do?</a:t>
            </a:r>
          </a:p>
        </p:txBody>
      </p:sp>
      <p:sp>
        <p:nvSpPr>
          <p:cNvPr id="3" name="Content Placeholder 2">
            <a:extLst>
              <a:ext uri="{FF2B5EF4-FFF2-40B4-BE49-F238E27FC236}">
                <a16:creationId xmlns="" xmlns:a16="http://schemas.microsoft.com/office/drawing/2014/main" id="{20EC0338-CFD4-4645-B3E2-F09DCAA0F7A5}"/>
              </a:ext>
            </a:extLst>
          </p:cNvPr>
          <p:cNvSpPr>
            <a:spLocks noGrp="1"/>
          </p:cNvSpPr>
          <p:nvPr>
            <p:ph sz="half" idx="1"/>
          </p:nvPr>
        </p:nvSpPr>
        <p:spPr/>
        <p:txBody>
          <a:bodyPr/>
          <a:lstStyle/>
          <a:p>
            <a:r>
              <a:rPr lang="en-AU" dirty="0"/>
              <a:t>Rehabilitation Medicine is the diagnosis, assessment and management of an individual with a disability due to illness or injury</a:t>
            </a:r>
          </a:p>
          <a:p>
            <a:r>
              <a:rPr lang="en-AU" dirty="0"/>
              <a:t>A rehabilitation team works with people with a disability to help them maximise their level of performance and improve their quality of life</a:t>
            </a:r>
          </a:p>
          <a:p>
            <a:r>
              <a:rPr lang="en-AU" dirty="0"/>
              <a:t>We practise a multi-disciplinary and holistic approach in both in and out-patient care settings</a:t>
            </a:r>
          </a:p>
        </p:txBody>
      </p:sp>
      <p:sp>
        <p:nvSpPr>
          <p:cNvPr id="4" name="Content Placeholder 3">
            <a:extLst>
              <a:ext uri="{FF2B5EF4-FFF2-40B4-BE49-F238E27FC236}">
                <a16:creationId xmlns="" xmlns:a16="http://schemas.microsoft.com/office/drawing/2014/main" id="{2AD81BDE-885E-4B16-A5A2-15C874EEDB45}"/>
              </a:ext>
            </a:extLst>
          </p:cNvPr>
          <p:cNvSpPr>
            <a:spLocks noGrp="1"/>
          </p:cNvSpPr>
          <p:nvPr>
            <p:ph sz="half" idx="2"/>
          </p:nvPr>
        </p:nvSpPr>
        <p:spPr/>
        <p:txBody>
          <a:bodyPr>
            <a:normAutofit fontScale="85000" lnSpcReduction="20000"/>
          </a:bodyPr>
          <a:lstStyle/>
          <a:p>
            <a:r>
              <a:rPr lang="en-AU" dirty="0"/>
              <a:t>Acquired brain injury</a:t>
            </a:r>
          </a:p>
          <a:p>
            <a:r>
              <a:rPr lang="en-AU" dirty="0"/>
              <a:t>SCI</a:t>
            </a:r>
          </a:p>
          <a:p>
            <a:r>
              <a:rPr lang="en-AU" dirty="0"/>
              <a:t>Developmental delay</a:t>
            </a:r>
          </a:p>
          <a:p>
            <a:r>
              <a:rPr lang="en-AU" dirty="0"/>
              <a:t>Stroke</a:t>
            </a:r>
          </a:p>
          <a:p>
            <a:r>
              <a:rPr lang="en-AU" dirty="0"/>
              <a:t>Orthopaedics</a:t>
            </a:r>
          </a:p>
          <a:p>
            <a:r>
              <a:rPr lang="en-AU" dirty="0"/>
              <a:t>Amputees</a:t>
            </a:r>
          </a:p>
          <a:p>
            <a:r>
              <a:rPr lang="en-AU" dirty="0"/>
              <a:t>Spina bifida</a:t>
            </a:r>
          </a:p>
          <a:p>
            <a:r>
              <a:rPr lang="en-AU" dirty="0"/>
              <a:t>Transitional care</a:t>
            </a:r>
          </a:p>
          <a:p>
            <a:r>
              <a:rPr lang="en-AU" dirty="0"/>
              <a:t>Oncology and palliative rehab</a:t>
            </a:r>
          </a:p>
          <a:p>
            <a:r>
              <a:rPr lang="en-AU" dirty="0"/>
              <a:t>Pain medicine</a:t>
            </a:r>
          </a:p>
          <a:p>
            <a:r>
              <a:rPr lang="en-AU" dirty="0"/>
              <a:t>Complex discharge planning</a:t>
            </a:r>
          </a:p>
          <a:p>
            <a:r>
              <a:rPr lang="en-AU" dirty="0"/>
              <a:t>Medical and surgical deconditioning… </a:t>
            </a:r>
          </a:p>
        </p:txBody>
      </p:sp>
    </p:spTree>
    <p:extLst>
      <p:ext uri="{BB962C8B-B14F-4D97-AF65-F5344CB8AC3E}">
        <p14:creationId xmlns:p14="http://schemas.microsoft.com/office/powerpoint/2010/main" val="3760122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1000"/>
                                        <p:tgtEl>
                                          <p:spTgt spid="4">
                                            <p:txEl>
                                              <p:pRg st="3" end="3"/>
                                            </p:txEl>
                                          </p:spTgt>
                                        </p:tgtEl>
                                      </p:cBhvr>
                                    </p:animEffect>
                                    <p:anim calcmode="lin" valueType="num">
                                      <p:cBhvr>
                                        <p:cTn id="2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1000"/>
                                        <p:tgtEl>
                                          <p:spTgt spid="4">
                                            <p:txEl>
                                              <p:pRg st="4" end="4"/>
                                            </p:txEl>
                                          </p:spTgt>
                                        </p:tgtEl>
                                      </p:cBhvr>
                                    </p:animEffect>
                                    <p:anim calcmode="lin" valueType="num">
                                      <p:cBhvr>
                                        <p:cTn id="2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1000"/>
                                        <p:tgtEl>
                                          <p:spTgt spid="4">
                                            <p:txEl>
                                              <p:pRg st="5" end="5"/>
                                            </p:txEl>
                                          </p:spTgt>
                                        </p:tgtEl>
                                      </p:cBhvr>
                                    </p:animEffect>
                                    <p:anim calcmode="lin" valueType="num">
                                      <p:cBhvr>
                                        <p:cTn id="3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1000"/>
                                        <p:tgtEl>
                                          <p:spTgt spid="4">
                                            <p:txEl>
                                              <p:pRg st="6" end="6"/>
                                            </p:txEl>
                                          </p:spTgt>
                                        </p:tgtEl>
                                      </p:cBhvr>
                                    </p:animEffect>
                                    <p:anim calcmode="lin" valueType="num">
                                      <p:cBhvr>
                                        <p:cTn id="3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4">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1000"/>
                                        <p:tgtEl>
                                          <p:spTgt spid="4">
                                            <p:txEl>
                                              <p:pRg st="8" end="8"/>
                                            </p:txEl>
                                          </p:spTgt>
                                        </p:tgtEl>
                                      </p:cBhvr>
                                    </p:animEffect>
                                    <p:anim calcmode="lin" valueType="num">
                                      <p:cBhvr>
                                        <p:cTn id="48"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fade">
                                      <p:cBhvr>
                                        <p:cTn id="52" dur="1000"/>
                                        <p:tgtEl>
                                          <p:spTgt spid="4">
                                            <p:txEl>
                                              <p:pRg st="9" end="9"/>
                                            </p:txEl>
                                          </p:spTgt>
                                        </p:tgtEl>
                                      </p:cBhvr>
                                    </p:animEffect>
                                    <p:anim calcmode="lin" valueType="num">
                                      <p:cBhvr>
                                        <p:cTn id="53"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4">
                                            <p:txEl>
                                              <p:pRg st="9" end="9"/>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4">
                                            <p:txEl>
                                              <p:pRg st="10" end="10"/>
                                            </p:txEl>
                                          </p:spTgt>
                                        </p:tgtEl>
                                        <p:attrNameLst>
                                          <p:attrName>style.visibility</p:attrName>
                                        </p:attrNameLst>
                                      </p:cBhvr>
                                      <p:to>
                                        <p:strVal val="visible"/>
                                      </p:to>
                                    </p:set>
                                    <p:animEffect transition="in" filter="fade">
                                      <p:cBhvr>
                                        <p:cTn id="57" dur="1000"/>
                                        <p:tgtEl>
                                          <p:spTgt spid="4">
                                            <p:txEl>
                                              <p:pRg st="10" end="10"/>
                                            </p:txEl>
                                          </p:spTgt>
                                        </p:tgtEl>
                                      </p:cBhvr>
                                    </p:animEffect>
                                    <p:anim calcmode="lin" valueType="num">
                                      <p:cBhvr>
                                        <p:cTn id="58"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9" dur="1000" fill="hold"/>
                                        <p:tgtEl>
                                          <p:spTgt spid="4">
                                            <p:txEl>
                                              <p:pRg st="10" end="10"/>
                                            </p:txEl>
                                          </p:spTgt>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4">
                                            <p:txEl>
                                              <p:pRg st="11" end="11"/>
                                            </p:txEl>
                                          </p:spTgt>
                                        </p:tgtEl>
                                        <p:attrNameLst>
                                          <p:attrName>style.visibility</p:attrName>
                                        </p:attrNameLst>
                                      </p:cBhvr>
                                      <p:to>
                                        <p:strVal val="visible"/>
                                      </p:to>
                                    </p:set>
                                    <p:animEffect transition="in" filter="fade">
                                      <p:cBhvr>
                                        <p:cTn id="62" dur="1000"/>
                                        <p:tgtEl>
                                          <p:spTgt spid="4">
                                            <p:txEl>
                                              <p:pRg st="11" end="11"/>
                                            </p:txEl>
                                          </p:spTgt>
                                        </p:tgtEl>
                                      </p:cBhvr>
                                    </p:animEffect>
                                    <p:anim calcmode="lin" valueType="num">
                                      <p:cBhvr>
                                        <p:cTn id="63"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64"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24589B6-B9A2-4C37-9C8A-6E550C22BB48}"/>
              </a:ext>
            </a:extLst>
          </p:cNvPr>
          <p:cNvSpPr>
            <a:spLocks noGrp="1"/>
          </p:cNvSpPr>
          <p:nvPr>
            <p:ph type="title"/>
          </p:nvPr>
        </p:nvSpPr>
        <p:spPr/>
        <p:txBody>
          <a:bodyPr/>
          <a:lstStyle/>
          <a:p>
            <a:r>
              <a:rPr lang="en-AU" dirty="0"/>
              <a:t>The Rehab model of care</a:t>
            </a:r>
          </a:p>
        </p:txBody>
      </p:sp>
      <p:sp>
        <p:nvSpPr>
          <p:cNvPr id="4" name="Content Placeholder 3">
            <a:extLst>
              <a:ext uri="{FF2B5EF4-FFF2-40B4-BE49-F238E27FC236}">
                <a16:creationId xmlns="" xmlns:a16="http://schemas.microsoft.com/office/drawing/2014/main" id="{1D9113F1-EB2F-4B97-AC92-6726FFB3569C}"/>
              </a:ext>
            </a:extLst>
          </p:cNvPr>
          <p:cNvSpPr>
            <a:spLocks noGrp="1"/>
          </p:cNvSpPr>
          <p:nvPr>
            <p:ph sz="half" idx="1"/>
          </p:nvPr>
        </p:nvSpPr>
        <p:spPr/>
        <p:txBody>
          <a:bodyPr/>
          <a:lstStyle/>
          <a:p>
            <a:r>
              <a:rPr lang="en-AU" dirty="0"/>
              <a:t>6 Care Settings</a:t>
            </a:r>
          </a:p>
          <a:p>
            <a:pPr>
              <a:buFont typeface="+mj-lt"/>
              <a:buAutoNum type="arabicPeriod"/>
            </a:pPr>
            <a:r>
              <a:rPr lang="en-AU" dirty="0" err="1"/>
              <a:t>Inreach</a:t>
            </a:r>
            <a:r>
              <a:rPr lang="en-AU" dirty="0"/>
              <a:t> to acute (MRT)</a:t>
            </a:r>
          </a:p>
          <a:p>
            <a:pPr>
              <a:buFont typeface="+mj-lt"/>
              <a:buAutoNum type="arabicPeriod"/>
            </a:pPr>
            <a:r>
              <a:rPr lang="en-AU" dirty="0"/>
              <a:t>Sub-Acute inpatient</a:t>
            </a:r>
          </a:p>
          <a:p>
            <a:pPr>
              <a:buFont typeface="+mj-lt"/>
              <a:buAutoNum type="arabicPeriod"/>
            </a:pPr>
            <a:r>
              <a:rPr lang="en-AU" dirty="0"/>
              <a:t>Ambulatory Care: Day Hospital</a:t>
            </a:r>
          </a:p>
          <a:p>
            <a:pPr>
              <a:buFont typeface="+mj-lt"/>
              <a:buAutoNum type="arabicPeriod"/>
            </a:pPr>
            <a:r>
              <a:rPr lang="en-AU" dirty="0"/>
              <a:t>Ambulatory Care: Outpatients</a:t>
            </a:r>
          </a:p>
          <a:p>
            <a:pPr>
              <a:buFont typeface="+mj-lt"/>
              <a:buAutoNum type="arabicPeriod"/>
            </a:pPr>
            <a:r>
              <a:rPr lang="en-AU" dirty="0"/>
              <a:t>Ambulatory Care: Home Based (TACP or community Physio)</a:t>
            </a:r>
          </a:p>
          <a:p>
            <a:pPr>
              <a:buFont typeface="+mj-lt"/>
              <a:buAutoNum type="arabicPeriod"/>
            </a:pPr>
            <a:r>
              <a:rPr lang="en-AU" dirty="0"/>
              <a:t>Outreach</a:t>
            </a:r>
          </a:p>
        </p:txBody>
      </p:sp>
      <p:pic>
        <p:nvPicPr>
          <p:cNvPr id="6" name="Content Placeholder 3">
            <a:extLst>
              <a:ext uri="{FF2B5EF4-FFF2-40B4-BE49-F238E27FC236}">
                <a16:creationId xmlns="" xmlns:a16="http://schemas.microsoft.com/office/drawing/2014/main" id="{D9A88E2F-3492-45D1-B7B6-384BA3BD3AB2}"/>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780590" y="2227263"/>
            <a:ext cx="4237869" cy="3633787"/>
          </a:xfrm>
        </p:spPr>
      </p:pic>
    </p:spTree>
    <p:extLst>
      <p:ext uri="{BB962C8B-B14F-4D97-AF65-F5344CB8AC3E}">
        <p14:creationId xmlns:p14="http://schemas.microsoft.com/office/powerpoint/2010/main" val="1678893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91108936-A85B-4066-9B93-42F363A34A0D}"/>
              </a:ext>
            </a:extLst>
          </p:cNvPr>
          <p:cNvSpPr>
            <a:spLocks noGrp="1"/>
          </p:cNvSpPr>
          <p:nvPr>
            <p:ph type="title"/>
          </p:nvPr>
        </p:nvSpPr>
        <p:spPr/>
        <p:txBody>
          <a:bodyPr/>
          <a:lstStyle/>
          <a:p>
            <a:r>
              <a:rPr lang="en-AU" dirty="0"/>
              <a:t>Rehab at </a:t>
            </a:r>
            <a:r>
              <a:rPr lang="en-AU" dirty="0" err="1"/>
              <a:t>st</a:t>
            </a:r>
            <a:r>
              <a:rPr lang="en-AU" dirty="0"/>
              <a:t> </a:t>
            </a:r>
            <a:r>
              <a:rPr lang="en-AU" dirty="0" err="1"/>
              <a:t>vincents</a:t>
            </a:r>
            <a:endParaRPr lang="en-AU" dirty="0"/>
          </a:p>
        </p:txBody>
      </p:sp>
      <p:sp>
        <p:nvSpPr>
          <p:cNvPr id="6" name="Content Placeholder 5">
            <a:extLst>
              <a:ext uri="{FF2B5EF4-FFF2-40B4-BE49-F238E27FC236}">
                <a16:creationId xmlns="" xmlns:a16="http://schemas.microsoft.com/office/drawing/2014/main" id="{07CEBAD7-DC19-41CA-A43C-D6824BF23BF2}"/>
              </a:ext>
            </a:extLst>
          </p:cNvPr>
          <p:cNvSpPr>
            <a:spLocks noGrp="1"/>
          </p:cNvSpPr>
          <p:nvPr>
            <p:ph sz="half" idx="1"/>
          </p:nvPr>
        </p:nvSpPr>
        <p:spPr/>
        <p:txBody>
          <a:bodyPr>
            <a:normAutofit fontScale="77500" lnSpcReduction="20000"/>
          </a:bodyPr>
          <a:lstStyle/>
          <a:p>
            <a:r>
              <a:rPr lang="en-AU" dirty="0"/>
              <a:t>7 Staff Specialists – 4 with an in-</a:t>
            </a:r>
            <a:r>
              <a:rPr lang="en-AU" dirty="0" err="1"/>
              <a:t>pt</a:t>
            </a:r>
            <a:r>
              <a:rPr lang="en-AU" dirty="0"/>
              <a:t> caseload</a:t>
            </a:r>
          </a:p>
          <a:p>
            <a:pPr lvl="1"/>
            <a:r>
              <a:rPr lang="en-AU" dirty="0"/>
              <a:t>Dr Faux: 		Director and Neuro/Neurosurgical</a:t>
            </a:r>
          </a:p>
          <a:p>
            <a:pPr lvl="1"/>
            <a:r>
              <a:rPr lang="en-AU" dirty="0"/>
              <a:t>Dr Wu: 		Transplant medicine, HIV and Oncology: MRT</a:t>
            </a:r>
          </a:p>
          <a:p>
            <a:pPr lvl="1"/>
            <a:r>
              <a:rPr lang="en-AU" dirty="0"/>
              <a:t>Dr Brooke: 		Geriatric Rehabilitation</a:t>
            </a:r>
          </a:p>
          <a:p>
            <a:pPr lvl="1"/>
            <a:r>
              <a:rPr lang="en-AU" dirty="0"/>
              <a:t>Dr </a:t>
            </a:r>
            <a:r>
              <a:rPr lang="en-AU" dirty="0" err="1"/>
              <a:t>Arundalanam</a:t>
            </a:r>
            <a:r>
              <a:rPr lang="en-AU" dirty="0"/>
              <a:t>: 	Day Hospital</a:t>
            </a:r>
          </a:p>
          <a:p>
            <a:pPr lvl="1"/>
            <a:r>
              <a:rPr lang="en-AU" dirty="0"/>
              <a:t>Dr Watanabe: 	Spasticity Management</a:t>
            </a:r>
          </a:p>
          <a:p>
            <a:pPr lvl="1"/>
            <a:r>
              <a:rPr lang="en-AU" dirty="0"/>
              <a:t>Dr Sun: 		Day Hospital and Chronic Pain</a:t>
            </a:r>
          </a:p>
          <a:p>
            <a:pPr lvl="1"/>
            <a:r>
              <a:rPr lang="en-AU" dirty="0"/>
              <a:t>Dr Mosalski: 	Ortho, Prosthetics &amp; Trauma: Griffith base hospital</a:t>
            </a:r>
          </a:p>
          <a:p>
            <a:r>
              <a:rPr lang="en-AU" dirty="0"/>
              <a:t>1 Fellow, 2 Registrars 2 RMOs &amp; a CNC</a:t>
            </a:r>
          </a:p>
          <a:p>
            <a:r>
              <a:rPr lang="en-AU" dirty="0"/>
              <a:t>Visiting Monthly Brain Injury Specialist: Dr Stuart Brown from Royal Ryde</a:t>
            </a:r>
          </a:p>
          <a:p>
            <a:r>
              <a:rPr lang="en-AU" dirty="0"/>
              <a:t>Allied Health Team</a:t>
            </a:r>
          </a:p>
          <a:p>
            <a:r>
              <a:rPr lang="en-AU" dirty="0"/>
              <a:t>Clinical Research Department: virtual reality, robotics, hyperacute models of care</a:t>
            </a:r>
          </a:p>
        </p:txBody>
      </p:sp>
      <p:sp>
        <p:nvSpPr>
          <p:cNvPr id="2" name="Content Placeholder 1"/>
          <p:cNvSpPr>
            <a:spLocks noGrp="1"/>
          </p:cNvSpPr>
          <p:nvPr>
            <p:ph sz="half" idx="2"/>
          </p:nvPr>
        </p:nvSpPr>
        <p:spPr/>
        <p:txBody>
          <a:bodyPr>
            <a:normAutofit fontScale="77500" lnSpcReduction="20000"/>
          </a:bodyPr>
          <a:lstStyle/>
          <a:p>
            <a:r>
              <a:rPr lang="en-AU" dirty="0"/>
              <a:t>32 in patient beds on Level 2 in the Sacred Heart Building</a:t>
            </a:r>
          </a:p>
          <a:p>
            <a:r>
              <a:rPr lang="en-US" dirty="0" err="1"/>
              <a:t>Physio</a:t>
            </a:r>
            <a:r>
              <a:rPr lang="en-US" dirty="0"/>
              <a:t> Gym</a:t>
            </a:r>
          </a:p>
          <a:p>
            <a:r>
              <a:rPr lang="en-US" dirty="0"/>
              <a:t>OT Gym</a:t>
            </a:r>
          </a:p>
          <a:p>
            <a:r>
              <a:rPr lang="en-US" dirty="0"/>
              <a:t>Dedicated Speech therapy room</a:t>
            </a:r>
          </a:p>
          <a:p>
            <a:r>
              <a:rPr lang="en-US" dirty="0"/>
              <a:t>Treatment room for botulinum toxin injections and other procedures</a:t>
            </a:r>
          </a:p>
          <a:p>
            <a:r>
              <a:rPr lang="en-US" dirty="0"/>
              <a:t>OT Kitchen </a:t>
            </a:r>
          </a:p>
          <a:p>
            <a:r>
              <a:rPr lang="en-US" dirty="0"/>
              <a:t>Dining &amp; therapy room</a:t>
            </a:r>
          </a:p>
          <a:p>
            <a:r>
              <a:rPr lang="en-US" dirty="0"/>
              <a:t>Day hospital with clinic rooms</a:t>
            </a:r>
            <a:endParaRPr lang="en-AU" dirty="0"/>
          </a:p>
          <a:p>
            <a:r>
              <a:rPr lang="en-US" dirty="0"/>
              <a:t>Garden and outdoor therapy area</a:t>
            </a:r>
          </a:p>
          <a:p>
            <a:r>
              <a:rPr lang="en-US" dirty="0"/>
              <a:t>Psychology/counselling room</a:t>
            </a:r>
          </a:p>
        </p:txBody>
      </p:sp>
    </p:spTree>
    <p:extLst>
      <p:ext uri="{BB962C8B-B14F-4D97-AF65-F5344CB8AC3E}">
        <p14:creationId xmlns:p14="http://schemas.microsoft.com/office/powerpoint/2010/main" val="31711551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BEF932-7B31-4438-80FA-1DEA63D08C47}"/>
              </a:ext>
            </a:extLst>
          </p:cNvPr>
          <p:cNvSpPr>
            <a:spLocks noGrp="1"/>
          </p:cNvSpPr>
          <p:nvPr>
            <p:ph type="title"/>
          </p:nvPr>
        </p:nvSpPr>
        <p:spPr/>
        <p:txBody>
          <a:bodyPr/>
          <a:lstStyle/>
          <a:p>
            <a:r>
              <a:rPr lang="en-AU" dirty="0"/>
              <a:t/>
            </a:r>
            <a:br>
              <a:rPr lang="en-AU" dirty="0"/>
            </a:br>
            <a:r>
              <a:rPr lang="en-AU" dirty="0"/>
              <a:t>what is a brain injury?</a:t>
            </a:r>
          </a:p>
        </p:txBody>
      </p:sp>
      <p:sp>
        <p:nvSpPr>
          <p:cNvPr id="5" name="Text Placeholder 4">
            <a:extLst>
              <a:ext uri="{FF2B5EF4-FFF2-40B4-BE49-F238E27FC236}">
                <a16:creationId xmlns="" xmlns:a16="http://schemas.microsoft.com/office/drawing/2014/main" id="{1F5F842C-5E4A-472B-926D-3071B9579C7A}"/>
              </a:ext>
            </a:extLst>
          </p:cNvPr>
          <p:cNvSpPr>
            <a:spLocks noGrp="1"/>
          </p:cNvSpPr>
          <p:nvPr>
            <p:ph type="body" idx="1"/>
          </p:nvPr>
        </p:nvSpPr>
        <p:spPr>
          <a:xfrm>
            <a:off x="887219" y="2055044"/>
            <a:ext cx="5087075" cy="650449"/>
          </a:xfrm>
        </p:spPr>
        <p:txBody>
          <a:bodyPr/>
          <a:lstStyle/>
          <a:p>
            <a:endParaRPr lang="en-AU" sz="1600" dirty="0"/>
          </a:p>
          <a:p>
            <a:endParaRPr lang="en-AU" sz="1600" dirty="0"/>
          </a:p>
          <a:p>
            <a:endParaRPr lang="en-AU" sz="1600" dirty="0"/>
          </a:p>
          <a:p>
            <a:pPr algn="ctr"/>
            <a:endParaRPr lang="en-AU" sz="1600" dirty="0"/>
          </a:p>
          <a:p>
            <a:r>
              <a:rPr lang="en-AU" dirty="0"/>
              <a:t/>
            </a:r>
            <a:br>
              <a:rPr lang="en-AU" dirty="0"/>
            </a:br>
            <a:r>
              <a:rPr lang="en-AU" dirty="0"/>
              <a:t>What is a Traumatic Brain Injury? (USA </a:t>
            </a:r>
            <a:r>
              <a:rPr lang="en-AU" dirty="0" err="1"/>
              <a:t>Dept</a:t>
            </a:r>
            <a:r>
              <a:rPr lang="en-AU" dirty="0"/>
              <a:t> of </a:t>
            </a:r>
            <a:r>
              <a:rPr lang="en-AU" dirty="0" err="1"/>
              <a:t>Defense</a:t>
            </a:r>
            <a:r>
              <a:rPr lang="en-AU" dirty="0"/>
              <a:t>)</a:t>
            </a:r>
          </a:p>
        </p:txBody>
      </p:sp>
      <p:sp>
        <p:nvSpPr>
          <p:cNvPr id="3" name="Content Placeholder 2">
            <a:extLst>
              <a:ext uri="{FF2B5EF4-FFF2-40B4-BE49-F238E27FC236}">
                <a16:creationId xmlns="" xmlns:a16="http://schemas.microsoft.com/office/drawing/2014/main" id="{7BBA6197-D898-425F-8E3B-E261DB97284E}"/>
              </a:ext>
            </a:extLst>
          </p:cNvPr>
          <p:cNvSpPr>
            <a:spLocks noGrp="1"/>
          </p:cNvSpPr>
          <p:nvPr>
            <p:ph sz="half" idx="2"/>
          </p:nvPr>
        </p:nvSpPr>
        <p:spPr/>
        <p:txBody>
          <a:bodyPr>
            <a:normAutofit fontScale="85000" lnSpcReduction="20000"/>
          </a:bodyPr>
          <a:lstStyle/>
          <a:p>
            <a:r>
              <a:rPr lang="en-AU" dirty="0"/>
              <a:t>A traumatically induced structural injury and/or physiological disruption of brain function as a result of an external force that is indicated by new onset or worsening of at least one of the following clinical signs, immediately following the event:</a:t>
            </a:r>
          </a:p>
          <a:p>
            <a:pPr lvl="1"/>
            <a:r>
              <a:rPr lang="en-AU" dirty="0"/>
              <a:t>Any period of loss of or a decreased level of consciousness; </a:t>
            </a:r>
          </a:p>
          <a:p>
            <a:pPr lvl="1"/>
            <a:r>
              <a:rPr lang="en-AU" dirty="0"/>
              <a:t>Any loss of memory for events immediately before</a:t>
            </a:r>
            <a:br>
              <a:rPr lang="en-AU" dirty="0"/>
            </a:br>
            <a:r>
              <a:rPr lang="en-AU" dirty="0"/>
              <a:t>or after the injury; </a:t>
            </a:r>
          </a:p>
          <a:p>
            <a:pPr lvl="1"/>
            <a:r>
              <a:rPr lang="en-AU" dirty="0"/>
              <a:t>Any alternation in mental state at the time of the</a:t>
            </a:r>
            <a:br>
              <a:rPr lang="en-AU" dirty="0"/>
            </a:br>
            <a:r>
              <a:rPr lang="en-AU" dirty="0"/>
              <a:t>injury (confusion, disorientation, slowed thinking, etc.)</a:t>
            </a:r>
          </a:p>
          <a:p>
            <a:pPr lvl="1"/>
            <a:r>
              <a:rPr lang="en-AU" dirty="0"/>
              <a:t>Neurological deficits (weakness, loss of balance, </a:t>
            </a:r>
            <a:br>
              <a:rPr lang="en-AU" dirty="0"/>
            </a:br>
            <a:r>
              <a:rPr lang="en-AU" dirty="0"/>
              <a:t>change in vision, praxis, paresis/</a:t>
            </a:r>
            <a:r>
              <a:rPr lang="en-AU" dirty="0" err="1"/>
              <a:t>plegia</a:t>
            </a:r>
            <a:r>
              <a:rPr lang="en-AU" dirty="0"/>
              <a:t>, sensory loss,</a:t>
            </a:r>
            <a:br>
              <a:rPr lang="en-AU" dirty="0"/>
            </a:br>
            <a:r>
              <a:rPr lang="en-AU" dirty="0"/>
              <a:t>aphasia, etc.) that may or may not be transient</a:t>
            </a:r>
          </a:p>
          <a:p>
            <a:endParaRPr lang="en-AU" dirty="0"/>
          </a:p>
        </p:txBody>
      </p:sp>
      <p:sp>
        <p:nvSpPr>
          <p:cNvPr id="6" name="Text Placeholder 5">
            <a:extLst>
              <a:ext uri="{FF2B5EF4-FFF2-40B4-BE49-F238E27FC236}">
                <a16:creationId xmlns="" xmlns:a16="http://schemas.microsoft.com/office/drawing/2014/main" id="{21879D58-F0A9-4105-B73C-8A1E1E9251CF}"/>
              </a:ext>
            </a:extLst>
          </p:cNvPr>
          <p:cNvSpPr>
            <a:spLocks noGrp="1"/>
          </p:cNvSpPr>
          <p:nvPr>
            <p:ph type="body" sz="quarter" idx="3"/>
          </p:nvPr>
        </p:nvSpPr>
        <p:spPr>
          <a:xfrm>
            <a:off x="6523735" y="2055044"/>
            <a:ext cx="5087073" cy="650449"/>
          </a:xfrm>
        </p:spPr>
        <p:txBody>
          <a:bodyPr/>
          <a:lstStyle/>
          <a:p>
            <a:r>
              <a:rPr lang="en-AU" dirty="0"/>
              <a:t>What is an Acquired Brain Injury? (Brain Injury Survivors Network)</a:t>
            </a:r>
          </a:p>
        </p:txBody>
      </p:sp>
      <p:sp>
        <p:nvSpPr>
          <p:cNvPr id="7" name="Content Placeholder 6">
            <a:extLst>
              <a:ext uri="{FF2B5EF4-FFF2-40B4-BE49-F238E27FC236}">
                <a16:creationId xmlns="" xmlns:a16="http://schemas.microsoft.com/office/drawing/2014/main" id="{8F300D7A-632D-4BAC-9679-66B98F10EC76}"/>
              </a:ext>
            </a:extLst>
          </p:cNvPr>
          <p:cNvSpPr>
            <a:spLocks noGrp="1"/>
          </p:cNvSpPr>
          <p:nvPr>
            <p:ph sz="quarter" idx="4"/>
          </p:nvPr>
        </p:nvSpPr>
        <p:spPr/>
        <p:txBody>
          <a:bodyPr/>
          <a:lstStyle/>
          <a:p>
            <a:r>
              <a:rPr lang="en-AU" dirty="0"/>
              <a:t>An acquired brain injury is an injury to the brain that has occurred after birth, but is not related to congenital defect or degenerative disease. </a:t>
            </a:r>
          </a:p>
          <a:p>
            <a:r>
              <a:rPr lang="en-AU" dirty="0"/>
              <a:t>Causes of ABI include (but are not limited to) hypoxia, illness, infection, stroke, substance abuse, toxic exposure, trauma, and </a:t>
            </a:r>
            <a:r>
              <a:rPr lang="en-AU" dirty="0" err="1"/>
              <a:t>tumor</a:t>
            </a:r>
            <a:r>
              <a:rPr lang="en-AU" dirty="0"/>
              <a:t>.  ABI may cause temporary or permanent impairment in such areas as cognitive, emotional, metabolic, motor, perceptual motor and/or sensory brain function</a:t>
            </a:r>
          </a:p>
        </p:txBody>
      </p:sp>
    </p:spTree>
    <p:extLst>
      <p:ext uri="{BB962C8B-B14F-4D97-AF65-F5344CB8AC3E}">
        <p14:creationId xmlns:p14="http://schemas.microsoft.com/office/powerpoint/2010/main" val="3820305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animEffect transition="in" filter="fade">
                                      <p:cBhvr>
                                        <p:cTn id="41" dur="1000"/>
                                        <p:tgtEl>
                                          <p:spTgt spid="6">
                                            <p:txEl>
                                              <p:pRg st="0" end="0"/>
                                            </p:txEl>
                                          </p:spTgt>
                                        </p:tgtEl>
                                      </p:cBhvr>
                                    </p:animEffect>
                                    <p:anim calcmode="lin" valueType="num">
                                      <p:cBhvr>
                                        <p:cTn id="4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7">
                                            <p:txEl>
                                              <p:pRg st="0" end="0"/>
                                            </p:txEl>
                                          </p:spTgt>
                                        </p:tgtEl>
                                        <p:attrNameLst>
                                          <p:attrName>style.visibility</p:attrName>
                                        </p:attrNameLst>
                                      </p:cBhvr>
                                      <p:to>
                                        <p:strVal val="visible"/>
                                      </p:to>
                                    </p:set>
                                    <p:animEffect transition="in" filter="fade">
                                      <p:cBhvr>
                                        <p:cTn id="48" dur="1000"/>
                                        <p:tgtEl>
                                          <p:spTgt spid="7">
                                            <p:txEl>
                                              <p:pRg st="0" end="0"/>
                                            </p:txEl>
                                          </p:spTgt>
                                        </p:tgtEl>
                                      </p:cBhvr>
                                    </p:animEffect>
                                    <p:anim calcmode="lin" valueType="num">
                                      <p:cBhvr>
                                        <p:cTn id="49"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50" dur="1000" fill="hold"/>
                                        <p:tgtEl>
                                          <p:spTgt spid="7">
                                            <p:txEl>
                                              <p:pRg st="0" end="0"/>
                                            </p:txEl>
                                          </p:spTgt>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7">
                                            <p:txEl>
                                              <p:pRg st="1" end="1"/>
                                            </p:txEl>
                                          </p:spTgt>
                                        </p:tgtEl>
                                        <p:attrNameLst>
                                          <p:attrName>style.visibility</p:attrName>
                                        </p:attrNameLst>
                                      </p:cBhvr>
                                      <p:to>
                                        <p:strVal val="visible"/>
                                      </p:to>
                                    </p:set>
                                    <p:animEffect transition="in" filter="fade">
                                      <p:cBhvr>
                                        <p:cTn id="53" dur="1000"/>
                                        <p:tgtEl>
                                          <p:spTgt spid="7">
                                            <p:txEl>
                                              <p:pRg st="1" end="1"/>
                                            </p:txEl>
                                          </p:spTgt>
                                        </p:tgtEl>
                                      </p:cBhvr>
                                    </p:animEffect>
                                    <p:anim calcmode="lin" valueType="num">
                                      <p:cBhvr>
                                        <p:cTn id="5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55"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 xmlns:a16="http://schemas.microsoft.com/office/drawing/2014/main" id="{65D77E6B-257D-45A1-8566-F48D9ABAA1D1}"/>
              </a:ext>
            </a:extLst>
          </p:cNvPr>
          <p:cNvSpPr>
            <a:spLocks noGrp="1"/>
          </p:cNvSpPr>
          <p:nvPr>
            <p:ph type="title"/>
          </p:nvPr>
        </p:nvSpPr>
        <p:spPr/>
        <p:txBody>
          <a:bodyPr/>
          <a:lstStyle/>
          <a:p>
            <a:r>
              <a:rPr lang="en-AU" dirty="0"/>
              <a:t>Primary injury (focal or diffuse)</a:t>
            </a:r>
          </a:p>
        </p:txBody>
      </p:sp>
      <p:sp>
        <p:nvSpPr>
          <p:cNvPr id="8" name="Content Placeholder 7">
            <a:extLst>
              <a:ext uri="{FF2B5EF4-FFF2-40B4-BE49-F238E27FC236}">
                <a16:creationId xmlns="" xmlns:a16="http://schemas.microsoft.com/office/drawing/2014/main" id="{FCB2CED0-8315-4556-BEA9-61DA029C79C8}"/>
              </a:ext>
            </a:extLst>
          </p:cNvPr>
          <p:cNvSpPr>
            <a:spLocks noGrp="1"/>
          </p:cNvSpPr>
          <p:nvPr>
            <p:ph idx="1"/>
          </p:nvPr>
        </p:nvSpPr>
        <p:spPr/>
        <p:txBody>
          <a:bodyPr>
            <a:normAutofit fontScale="92500" lnSpcReduction="10000"/>
          </a:bodyPr>
          <a:lstStyle/>
          <a:p>
            <a:pPr marL="0" indent="0">
              <a:buNone/>
            </a:pPr>
            <a:r>
              <a:rPr lang="en-AU" dirty="0"/>
              <a:t>Direct disruption of the brain parenchyma from the shear forces of the impact. It occurs immediately (minutes to hours after the impact) and is not amenable to medical intervention.</a:t>
            </a:r>
          </a:p>
          <a:p>
            <a:r>
              <a:rPr lang="en-AU" dirty="0"/>
              <a:t>Contusions: </a:t>
            </a:r>
          </a:p>
          <a:p>
            <a:pPr lvl="1"/>
            <a:r>
              <a:rPr lang="en-AU" dirty="0"/>
              <a:t>bruising of the cortical tissue </a:t>
            </a:r>
          </a:p>
          <a:p>
            <a:r>
              <a:rPr lang="en-AU" dirty="0"/>
              <a:t>Diffuse axonal injury (DAI): </a:t>
            </a:r>
          </a:p>
          <a:p>
            <a:pPr lvl="1"/>
            <a:r>
              <a:rPr lang="en-AU" dirty="0"/>
              <a:t>immediate disruption of the axons due to acceleration–deceleration and rotational forces that cause shearing upon impact. There is also evidence of a secondary axotomy due to increased axon permeability and calcium influx and cytoskeletal abnormalities that propagate after the injury. Clinically, the coupling of the injury to these structures leads to the picture of white matter petechial </a:t>
            </a:r>
            <a:r>
              <a:rPr lang="en-AU" dirty="0" err="1"/>
              <a:t>hemorrhages</a:t>
            </a:r>
            <a:r>
              <a:rPr lang="en-AU" dirty="0"/>
              <a:t> characteristic of DAI </a:t>
            </a:r>
            <a:r>
              <a:rPr lang="en-AU" dirty="0">
                <a:latin typeface="Calibri" panose="020F0502020204030204" pitchFamily="34" charset="0"/>
                <a:cs typeface="Calibri" panose="020F0502020204030204" pitchFamily="34" charset="0"/>
              </a:rPr>
              <a:t>→ </a:t>
            </a:r>
            <a:r>
              <a:rPr lang="en-AU" dirty="0">
                <a:solidFill>
                  <a:srgbClr val="0070C0"/>
                </a:solidFill>
                <a:latin typeface="Calibri" panose="020F0502020204030204" pitchFamily="34" charset="0"/>
                <a:cs typeface="Calibri" panose="020F0502020204030204" pitchFamily="34" charset="0"/>
              </a:rPr>
              <a:t>?post-concussive syndrome</a:t>
            </a:r>
            <a:endParaRPr lang="en-AU" dirty="0">
              <a:solidFill>
                <a:srgbClr val="0070C0"/>
              </a:solidFill>
            </a:endParaRPr>
          </a:p>
          <a:p>
            <a:r>
              <a:rPr lang="en-AU" dirty="0"/>
              <a:t>Impact depolarization: </a:t>
            </a:r>
          </a:p>
          <a:p>
            <a:pPr lvl="1"/>
            <a:r>
              <a:rPr lang="en-AU" dirty="0"/>
              <a:t>massive surge in extracellular potassium and glutamate release (excitatory) occurs after severe head injury and leads to excitotoxicity (secondary injury) </a:t>
            </a:r>
            <a:r>
              <a:rPr lang="en-AU" dirty="0">
                <a:latin typeface="Calibri" panose="020F0502020204030204" pitchFamily="34" charset="0"/>
                <a:cs typeface="Calibri" panose="020F0502020204030204" pitchFamily="34" charset="0"/>
              </a:rPr>
              <a:t>→</a:t>
            </a:r>
            <a:r>
              <a:rPr lang="en-AU" dirty="0">
                <a:solidFill>
                  <a:srgbClr val="0070C0"/>
                </a:solidFill>
                <a:latin typeface="Calibri" panose="020F0502020204030204" pitchFamily="34" charset="0"/>
                <a:cs typeface="Calibri" panose="020F0502020204030204" pitchFamily="34" charset="0"/>
              </a:rPr>
              <a:t> ?post-concussive syndrome</a:t>
            </a:r>
            <a:endParaRPr lang="en-AU" dirty="0"/>
          </a:p>
          <a:p>
            <a:endParaRPr lang="en-AU" dirty="0"/>
          </a:p>
        </p:txBody>
      </p:sp>
    </p:spTree>
    <p:extLst>
      <p:ext uri="{BB962C8B-B14F-4D97-AF65-F5344CB8AC3E}">
        <p14:creationId xmlns:p14="http://schemas.microsoft.com/office/powerpoint/2010/main" val="864956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anim calcmode="lin" valueType="num">
                                      <p:cBhvr>
                                        <p:cTn id="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1000"/>
                                        <p:tgtEl>
                                          <p:spTgt spid="8">
                                            <p:txEl>
                                              <p:pRg st="2" end="2"/>
                                            </p:txEl>
                                          </p:spTgt>
                                        </p:tgtEl>
                                      </p:cBhvr>
                                    </p:animEffect>
                                    <p:anim calcmode="lin" valueType="num">
                                      <p:cBhvr>
                                        <p:cTn id="1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Effect transition="in" filter="fade">
                                      <p:cBhvr>
                                        <p:cTn id="21" dur="1000"/>
                                        <p:tgtEl>
                                          <p:spTgt spid="8">
                                            <p:txEl>
                                              <p:pRg st="3" end="3"/>
                                            </p:txEl>
                                          </p:spTgt>
                                        </p:tgtEl>
                                      </p:cBhvr>
                                    </p:animEffect>
                                    <p:anim calcmode="lin" valueType="num">
                                      <p:cBhvr>
                                        <p:cTn id="22"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4" end="4"/>
                                            </p:txEl>
                                          </p:spTgt>
                                        </p:tgtEl>
                                        <p:attrNameLst>
                                          <p:attrName>style.visibility</p:attrName>
                                        </p:attrNameLst>
                                      </p:cBhvr>
                                      <p:to>
                                        <p:strVal val="visible"/>
                                      </p:to>
                                    </p:set>
                                    <p:animEffect transition="in" filter="fade">
                                      <p:cBhvr>
                                        <p:cTn id="28" dur="1000"/>
                                        <p:tgtEl>
                                          <p:spTgt spid="8">
                                            <p:txEl>
                                              <p:pRg st="4" end="4"/>
                                            </p:txEl>
                                          </p:spTgt>
                                        </p:tgtEl>
                                      </p:cBhvr>
                                    </p:animEffect>
                                    <p:anim calcmode="lin" valueType="num">
                                      <p:cBhvr>
                                        <p:cTn id="29"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animEffect transition="in" filter="fade">
                                      <p:cBhvr>
                                        <p:cTn id="35" dur="1000"/>
                                        <p:tgtEl>
                                          <p:spTgt spid="8">
                                            <p:txEl>
                                              <p:pRg st="5" end="5"/>
                                            </p:txEl>
                                          </p:spTgt>
                                        </p:tgtEl>
                                      </p:cBhvr>
                                    </p:animEffect>
                                    <p:anim calcmode="lin" valueType="num">
                                      <p:cBhvr>
                                        <p:cTn id="36"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8">
                                            <p:txEl>
                                              <p:pRg st="6" end="6"/>
                                            </p:txEl>
                                          </p:spTgt>
                                        </p:tgtEl>
                                        <p:attrNameLst>
                                          <p:attrName>style.visibility</p:attrName>
                                        </p:attrNameLst>
                                      </p:cBhvr>
                                      <p:to>
                                        <p:strVal val="visible"/>
                                      </p:to>
                                    </p:set>
                                    <p:animEffect transition="in" filter="fade">
                                      <p:cBhvr>
                                        <p:cTn id="42" dur="1000"/>
                                        <p:tgtEl>
                                          <p:spTgt spid="8">
                                            <p:txEl>
                                              <p:pRg st="6" end="6"/>
                                            </p:txEl>
                                          </p:spTgt>
                                        </p:tgtEl>
                                      </p:cBhvr>
                                    </p:animEffect>
                                    <p:anim calcmode="lin" valueType="num">
                                      <p:cBhvr>
                                        <p:cTn id="43"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449256-6055-42AC-818C-051D1A34841E}"/>
              </a:ext>
            </a:extLst>
          </p:cNvPr>
          <p:cNvSpPr>
            <a:spLocks noGrp="1"/>
          </p:cNvSpPr>
          <p:nvPr>
            <p:ph type="title"/>
          </p:nvPr>
        </p:nvSpPr>
        <p:spPr/>
        <p:txBody>
          <a:bodyPr/>
          <a:lstStyle/>
          <a:p>
            <a:r>
              <a:rPr lang="en-AU" dirty="0"/>
              <a:t>Secondary injury (focal or diffuse)</a:t>
            </a:r>
          </a:p>
        </p:txBody>
      </p:sp>
      <p:sp>
        <p:nvSpPr>
          <p:cNvPr id="3" name="Content Placeholder 2">
            <a:extLst>
              <a:ext uri="{FF2B5EF4-FFF2-40B4-BE49-F238E27FC236}">
                <a16:creationId xmlns="" xmlns:a16="http://schemas.microsoft.com/office/drawing/2014/main" id="{E590E794-2BF4-485D-BB8A-AECD3B0744D7}"/>
              </a:ext>
            </a:extLst>
          </p:cNvPr>
          <p:cNvSpPr>
            <a:spLocks noGrp="1"/>
          </p:cNvSpPr>
          <p:nvPr>
            <p:ph idx="1"/>
          </p:nvPr>
        </p:nvSpPr>
        <p:spPr>
          <a:xfrm>
            <a:off x="581192" y="2180496"/>
            <a:ext cx="11029615" cy="4399413"/>
          </a:xfrm>
        </p:spPr>
        <p:txBody>
          <a:bodyPr>
            <a:normAutofit fontScale="92500" lnSpcReduction="20000"/>
          </a:bodyPr>
          <a:lstStyle/>
          <a:p>
            <a:pPr marL="0" indent="0">
              <a:buNone/>
            </a:pPr>
            <a:r>
              <a:rPr lang="en-AU" dirty="0"/>
              <a:t>Cascade of biochemical, cellular, and molecular events, which include both endogenous cerebral damage as well as extra- cerebral damage that come with trauma, mechanisms include : </a:t>
            </a:r>
          </a:p>
          <a:p>
            <a:r>
              <a:rPr lang="en-AU" dirty="0"/>
              <a:t>Ischemia, excitotoxicity, energy failure which result in apoptosis</a:t>
            </a:r>
          </a:p>
          <a:p>
            <a:r>
              <a:rPr lang="en-AU" dirty="0"/>
              <a:t>Secondary cerebral swelling </a:t>
            </a:r>
          </a:p>
          <a:p>
            <a:pPr lvl="1"/>
            <a:r>
              <a:rPr lang="en-AU" i="1" dirty="0"/>
              <a:t>Brain Swelling</a:t>
            </a:r>
            <a:r>
              <a:rPr lang="en-AU" dirty="0"/>
              <a:t>: occurs early on after acute head injury within 24 hours. Due to an increase in cerebral blood volume (intravascular blood) and identified in CT as collapse of ventricular system and loss of CSF cisterns around the midbrain.</a:t>
            </a:r>
          </a:p>
          <a:p>
            <a:pPr lvl="1"/>
            <a:r>
              <a:rPr lang="en-AU" i="1" dirty="0"/>
              <a:t>Brain Oedema: </a:t>
            </a:r>
            <a:r>
              <a:rPr lang="en-AU" dirty="0"/>
              <a:t>occurs later after head injury. Due to an increase in brain volume secondary to increased brain water content leading to extravascular fluid. There are two types of brain oedema:</a:t>
            </a:r>
          </a:p>
          <a:p>
            <a:pPr marL="0" indent="0">
              <a:buNone/>
            </a:pPr>
            <a:r>
              <a:rPr lang="en-AU" dirty="0"/>
              <a:t>		1. </a:t>
            </a:r>
            <a:r>
              <a:rPr lang="en-AU" b="1" dirty="0" err="1"/>
              <a:t>Vasogenic</a:t>
            </a:r>
            <a:r>
              <a:rPr lang="en-AU" b="1" dirty="0"/>
              <a:t> oedema</a:t>
            </a:r>
            <a:r>
              <a:rPr lang="en-AU" dirty="0"/>
              <a:t>: Due to outpouring of protein rich fluid through damaged vessels. </a:t>
            </a:r>
            <a:r>
              <a:rPr lang="en-AU" i="1" dirty="0"/>
              <a:t>Extracellular o</a:t>
            </a:r>
            <a:r>
              <a:rPr lang="en-AU" dirty="0"/>
              <a:t>edema 		due to cerebral contusion</a:t>
            </a:r>
          </a:p>
          <a:p>
            <a:pPr marL="0" indent="0">
              <a:buNone/>
            </a:pPr>
            <a:r>
              <a:rPr lang="en-AU" dirty="0"/>
              <a:t>		2. </a:t>
            </a:r>
            <a:r>
              <a:rPr lang="en-AU" b="1" dirty="0"/>
              <a:t>Cytogenic oedema</a:t>
            </a:r>
            <a:r>
              <a:rPr lang="en-AU" dirty="0"/>
              <a:t>: Found in relation to hypoxic and ischemic brain damage. Due to failing of the cells’ 			energy supply system leading to an increase in the cell-wall pumping system causing </a:t>
            </a:r>
            <a:r>
              <a:rPr lang="en-AU" i="1" dirty="0"/>
              <a:t>intracellular o</a:t>
            </a:r>
            <a:r>
              <a:rPr lang="en-AU" dirty="0"/>
              <a:t>edema in the 		dying cells.</a:t>
            </a:r>
          </a:p>
          <a:p>
            <a:r>
              <a:rPr lang="en-AU" dirty="0"/>
              <a:t>Axonal injury</a:t>
            </a:r>
          </a:p>
          <a:p>
            <a:r>
              <a:rPr lang="en-AU" dirty="0"/>
              <a:t>Inflammation and regeneration</a:t>
            </a:r>
          </a:p>
        </p:txBody>
      </p:sp>
    </p:spTree>
    <p:extLst>
      <p:ext uri="{BB962C8B-B14F-4D97-AF65-F5344CB8AC3E}">
        <p14:creationId xmlns:p14="http://schemas.microsoft.com/office/powerpoint/2010/main" val="427403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fade">
                                      <p:cBhvr>
                                        <p:cTn id="41" dur="1000"/>
                                        <p:tgtEl>
                                          <p:spTgt spid="3">
                                            <p:txEl>
                                              <p:pRg st="7" end="7"/>
                                            </p:txEl>
                                          </p:spTgt>
                                        </p:tgtEl>
                                      </p:cBhvr>
                                    </p:animEffect>
                                    <p:anim calcmode="lin" valueType="num">
                                      <p:cBhvr>
                                        <p:cTn id="4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fade">
                                      <p:cBhvr>
                                        <p:cTn id="48" dur="1000"/>
                                        <p:tgtEl>
                                          <p:spTgt spid="3">
                                            <p:txEl>
                                              <p:pRg st="8" end="8"/>
                                            </p:txEl>
                                          </p:spTgt>
                                        </p:tgtEl>
                                      </p:cBhvr>
                                    </p:animEffect>
                                    <p:anim calcmode="lin" valueType="num">
                                      <p:cBhvr>
                                        <p:cTn id="4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Assessing a brain injury in </a:t>
            </a:r>
            <a:r>
              <a:rPr lang="en-US" dirty="0" err="1" smtClean="0"/>
              <a:t>ed</a:t>
            </a:r>
            <a:endParaRPr lang="en-AU" dirty="0"/>
          </a:p>
        </p:txBody>
      </p:sp>
      <p:sp>
        <p:nvSpPr>
          <p:cNvPr id="3" name="Text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18378807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Who gets a Scan?</a:t>
            </a:r>
            <a:endParaRPr lang="en-AU" dirty="0"/>
          </a:p>
        </p:txBody>
      </p:sp>
      <p:sp>
        <p:nvSpPr>
          <p:cNvPr id="3" name="Text Placeholder 2"/>
          <p:cNvSpPr>
            <a:spLocks noGrp="1"/>
          </p:cNvSpPr>
          <p:nvPr>
            <p:ph type="body" idx="1"/>
          </p:nvPr>
        </p:nvSpPr>
        <p:spPr/>
        <p:txBody>
          <a:bodyPr/>
          <a:lstStyle/>
          <a:p>
            <a:r>
              <a:rPr lang="en-US" dirty="0" smtClean="0"/>
              <a:t>Canadian CT Head Injury Trauma Rules</a:t>
            </a:r>
            <a:endParaRPr lang="en-AU" dirty="0"/>
          </a:p>
        </p:txBody>
      </p:sp>
      <p:sp>
        <p:nvSpPr>
          <p:cNvPr id="4" name="Content Placeholder 3"/>
          <p:cNvSpPr>
            <a:spLocks noGrp="1"/>
          </p:cNvSpPr>
          <p:nvPr>
            <p:ph sz="half" idx="2"/>
          </p:nvPr>
        </p:nvSpPr>
        <p:spPr/>
        <p:txBody>
          <a:bodyPr>
            <a:normAutofit fontScale="77500" lnSpcReduction="20000"/>
          </a:bodyPr>
          <a:lstStyle/>
          <a:p>
            <a:r>
              <a:rPr lang="en-AU" dirty="0"/>
              <a:t>GCS &lt;15 at 2 hours post-injury</a:t>
            </a:r>
          </a:p>
          <a:p>
            <a:r>
              <a:rPr lang="en-AU" dirty="0"/>
              <a:t>Suspected open or depressed skull fracture</a:t>
            </a:r>
          </a:p>
          <a:p>
            <a:r>
              <a:rPr lang="en-AU" dirty="0"/>
              <a:t>Any sign of basilar skull fracture?</a:t>
            </a:r>
          </a:p>
          <a:p>
            <a:r>
              <a:rPr lang="en-AU" dirty="0" err="1"/>
              <a:t>Hemotympanum</a:t>
            </a:r>
            <a:r>
              <a:rPr lang="en-AU" dirty="0"/>
              <a:t>, raccoon eyes, Battle’s Sign, CSF </a:t>
            </a:r>
            <a:r>
              <a:rPr lang="en-AU" dirty="0" err="1"/>
              <a:t>oto</a:t>
            </a:r>
            <a:r>
              <a:rPr lang="en-AU" dirty="0"/>
              <a:t>-/</a:t>
            </a:r>
            <a:r>
              <a:rPr lang="en-AU" dirty="0" err="1"/>
              <a:t>rhinorrhea</a:t>
            </a:r>
            <a:endParaRPr lang="en-AU" dirty="0"/>
          </a:p>
          <a:p>
            <a:r>
              <a:rPr lang="en-AU" dirty="0"/>
              <a:t>≥ 2 episodes of vomiting</a:t>
            </a:r>
          </a:p>
          <a:p>
            <a:r>
              <a:rPr lang="en-AU" dirty="0"/>
              <a:t>Age ≥ 65</a:t>
            </a:r>
          </a:p>
          <a:p>
            <a:r>
              <a:rPr lang="en-AU" dirty="0"/>
              <a:t>Retrograde amnesia to the event ≥ 30 minutes</a:t>
            </a:r>
          </a:p>
          <a:p>
            <a:r>
              <a:rPr lang="en-AU" dirty="0"/>
              <a:t> “Dangerous” mechanism?</a:t>
            </a:r>
          </a:p>
          <a:p>
            <a:pPr lvl="1"/>
            <a:r>
              <a:rPr lang="en-AU" dirty="0"/>
              <a:t>Pedestrian struck by motor vehicle, occupant ejected from motor vehicle, or fall from &gt; 3 feet or &gt; 5 stairs.</a:t>
            </a:r>
          </a:p>
          <a:p>
            <a:endParaRPr lang="en-AU" dirty="0"/>
          </a:p>
        </p:txBody>
      </p:sp>
      <p:sp>
        <p:nvSpPr>
          <p:cNvPr id="5" name="Text Placeholder 4"/>
          <p:cNvSpPr>
            <a:spLocks noGrp="1"/>
          </p:cNvSpPr>
          <p:nvPr>
            <p:ph type="body" sz="quarter" idx="3"/>
          </p:nvPr>
        </p:nvSpPr>
        <p:spPr/>
        <p:txBody>
          <a:bodyPr/>
          <a:lstStyle/>
          <a:p>
            <a:r>
              <a:rPr lang="en-US" dirty="0" smtClean="0"/>
              <a:t>New Orleans Criteria</a:t>
            </a:r>
            <a:endParaRPr lang="en-AU" dirty="0"/>
          </a:p>
        </p:txBody>
      </p:sp>
      <p:sp>
        <p:nvSpPr>
          <p:cNvPr id="6" name="Content Placeholder 5"/>
          <p:cNvSpPr>
            <a:spLocks noGrp="1"/>
          </p:cNvSpPr>
          <p:nvPr>
            <p:ph sz="quarter" idx="4"/>
          </p:nvPr>
        </p:nvSpPr>
        <p:spPr/>
        <p:txBody>
          <a:bodyPr>
            <a:normAutofit lnSpcReduction="10000"/>
          </a:bodyPr>
          <a:lstStyle/>
          <a:p>
            <a:r>
              <a:rPr lang="en-AU" dirty="0" smtClean="0"/>
              <a:t>Headache </a:t>
            </a:r>
          </a:p>
          <a:p>
            <a:r>
              <a:rPr lang="en-AU" dirty="0" smtClean="0"/>
              <a:t>Vomiting</a:t>
            </a:r>
          </a:p>
          <a:p>
            <a:r>
              <a:rPr lang="en-AU" dirty="0" smtClean="0"/>
              <a:t>Older </a:t>
            </a:r>
            <a:r>
              <a:rPr lang="en-AU" dirty="0"/>
              <a:t>than 60 </a:t>
            </a:r>
            <a:r>
              <a:rPr lang="en-AU" dirty="0" smtClean="0"/>
              <a:t>years</a:t>
            </a:r>
          </a:p>
          <a:p>
            <a:r>
              <a:rPr lang="en-AU" dirty="0" smtClean="0"/>
              <a:t>Drug </a:t>
            </a:r>
            <a:r>
              <a:rPr lang="en-AU" dirty="0"/>
              <a:t>and alcohol </a:t>
            </a:r>
            <a:r>
              <a:rPr lang="en-AU" dirty="0" smtClean="0"/>
              <a:t>intoxication</a:t>
            </a:r>
          </a:p>
          <a:p>
            <a:r>
              <a:rPr lang="en-AU" dirty="0" smtClean="0"/>
              <a:t>Persistent </a:t>
            </a:r>
            <a:r>
              <a:rPr lang="en-AU" dirty="0"/>
              <a:t>anterograde amnesia (deficits in short-term </a:t>
            </a:r>
            <a:r>
              <a:rPr lang="en-AU" dirty="0" smtClean="0"/>
              <a:t>memory)</a:t>
            </a:r>
          </a:p>
          <a:p>
            <a:r>
              <a:rPr lang="en-AU" dirty="0" smtClean="0"/>
              <a:t>Visible </a:t>
            </a:r>
            <a:r>
              <a:rPr lang="en-AU" dirty="0"/>
              <a:t>trauma above the </a:t>
            </a:r>
            <a:r>
              <a:rPr lang="en-AU" dirty="0" smtClean="0"/>
              <a:t>clavicle</a:t>
            </a:r>
          </a:p>
          <a:p>
            <a:r>
              <a:rPr lang="en-AU" dirty="0" smtClean="0"/>
              <a:t>Seizure</a:t>
            </a:r>
            <a:endParaRPr lang="en-AU" dirty="0"/>
          </a:p>
        </p:txBody>
      </p:sp>
    </p:spTree>
    <p:extLst>
      <p:ext uri="{BB962C8B-B14F-4D97-AF65-F5344CB8AC3E}">
        <p14:creationId xmlns:p14="http://schemas.microsoft.com/office/powerpoint/2010/main" val="308964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fade">
                                      <p:cBhvr>
                                        <p:cTn id="24" dur="1000"/>
                                        <p:tgtEl>
                                          <p:spTgt spid="4">
                                            <p:txEl>
                                              <p:pRg st="2" end="2"/>
                                            </p:txEl>
                                          </p:spTgt>
                                        </p:tgtEl>
                                      </p:cBhvr>
                                    </p:animEffect>
                                    <p:anim calcmode="lin" valueType="num">
                                      <p:cBhvr>
                                        <p:cTn id="2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Effect transition="in" filter="fade">
                                      <p:cBhvr>
                                        <p:cTn id="29" dur="1000"/>
                                        <p:tgtEl>
                                          <p:spTgt spid="4">
                                            <p:txEl>
                                              <p:pRg st="3" end="3"/>
                                            </p:txEl>
                                          </p:spTgt>
                                        </p:tgtEl>
                                      </p:cBhvr>
                                    </p:animEffect>
                                    <p:anim calcmode="lin" valueType="num">
                                      <p:cBhvr>
                                        <p:cTn id="3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4">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Effect transition="in" filter="fade">
                                      <p:cBhvr>
                                        <p:cTn id="34" dur="1000"/>
                                        <p:tgtEl>
                                          <p:spTgt spid="4">
                                            <p:txEl>
                                              <p:pRg st="4" end="4"/>
                                            </p:txEl>
                                          </p:spTgt>
                                        </p:tgtEl>
                                      </p:cBhvr>
                                    </p:animEffect>
                                    <p:anim calcmode="lin" valueType="num">
                                      <p:cBhvr>
                                        <p:cTn id="3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animEffect transition="in" filter="fade">
                                      <p:cBhvr>
                                        <p:cTn id="39" dur="1000"/>
                                        <p:tgtEl>
                                          <p:spTgt spid="4">
                                            <p:txEl>
                                              <p:pRg st="5" end="5"/>
                                            </p:txEl>
                                          </p:spTgt>
                                        </p:tgtEl>
                                      </p:cBhvr>
                                    </p:animEffect>
                                    <p:anim calcmode="lin" valueType="num">
                                      <p:cBhvr>
                                        <p:cTn id="4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5" end="5"/>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
                                            <p:txEl>
                                              <p:pRg st="6" end="6"/>
                                            </p:txEl>
                                          </p:spTgt>
                                        </p:tgtEl>
                                        <p:attrNameLst>
                                          <p:attrName>style.visibility</p:attrName>
                                        </p:attrNameLst>
                                      </p:cBhvr>
                                      <p:to>
                                        <p:strVal val="visible"/>
                                      </p:to>
                                    </p:set>
                                    <p:animEffect transition="in" filter="fade">
                                      <p:cBhvr>
                                        <p:cTn id="44" dur="1000"/>
                                        <p:tgtEl>
                                          <p:spTgt spid="4">
                                            <p:txEl>
                                              <p:pRg st="6" end="6"/>
                                            </p:txEl>
                                          </p:spTgt>
                                        </p:tgtEl>
                                      </p:cBhvr>
                                    </p:animEffect>
                                    <p:anim calcmode="lin" valueType="num">
                                      <p:cBhvr>
                                        <p:cTn id="4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6" dur="1000" fill="hold"/>
                                        <p:tgtEl>
                                          <p:spTgt spid="4">
                                            <p:txEl>
                                              <p:pRg st="6" end="6"/>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4">
                                            <p:txEl>
                                              <p:pRg st="8" end="8"/>
                                            </p:txEl>
                                          </p:spTgt>
                                        </p:tgtEl>
                                        <p:attrNameLst>
                                          <p:attrName>style.visibility</p:attrName>
                                        </p:attrNameLst>
                                      </p:cBhvr>
                                      <p:to>
                                        <p:strVal val="visible"/>
                                      </p:to>
                                    </p:set>
                                    <p:animEffect transition="in" filter="fade">
                                      <p:cBhvr>
                                        <p:cTn id="54" dur="1000"/>
                                        <p:tgtEl>
                                          <p:spTgt spid="4">
                                            <p:txEl>
                                              <p:pRg st="8" end="8"/>
                                            </p:txEl>
                                          </p:spTgt>
                                        </p:tgtEl>
                                      </p:cBhvr>
                                    </p:animEffect>
                                    <p:anim calcmode="lin" valueType="num">
                                      <p:cBhvr>
                                        <p:cTn id="5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5">
                                            <p:txEl>
                                              <p:pRg st="0" end="0"/>
                                            </p:txEl>
                                          </p:spTgt>
                                        </p:tgtEl>
                                        <p:attrNameLst>
                                          <p:attrName>style.visibility</p:attrName>
                                        </p:attrNameLst>
                                      </p:cBhvr>
                                      <p:to>
                                        <p:strVal val="visible"/>
                                      </p:to>
                                    </p:set>
                                    <p:animEffect transition="in" filter="fade">
                                      <p:cBhvr>
                                        <p:cTn id="61" dur="1000"/>
                                        <p:tgtEl>
                                          <p:spTgt spid="5">
                                            <p:txEl>
                                              <p:pRg st="0" end="0"/>
                                            </p:txEl>
                                          </p:spTgt>
                                        </p:tgtEl>
                                      </p:cBhvr>
                                    </p:animEffect>
                                    <p:anim calcmode="lin" valueType="num">
                                      <p:cBhvr>
                                        <p:cTn id="6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6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6">
                                            <p:txEl>
                                              <p:pRg st="0" end="0"/>
                                            </p:txEl>
                                          </p:spTgt>
                                        </p:tgtEl>
                                        <p:attrNameLst>
                                          <p:attrName>style.visibility</p:attrName>
                                        </p:attrNameLst>
                                      </p:cBhvr>
                                      <p:to>
                                        <p:strVal val="visible"/>
                                      </p:to>
                                    </p:set>
                                    <p:animEffect transition="in" filter="fade">
                                      <p:cBhvr>
                                        <p:cTn id="68" dur="1000"/>
                                        <p:tgtEl>
                                          <p:spTgt spid="6">
                                            <p:txEl>
                                              <p:pRg st="0" end="0"/>
                                            </p:txEl>
                                          </p:spTgt>
                                        </p:tgtEl>
                                      </p:cBhvr>
                                    </p:animEffect>
                                    <p:anim calcmode="lin" valueType="num">
                                      <p:cBhvr>
                                        <p:cTn id="6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70" dur="1000" fill="hold"/>
                                        <p:tgtEl>
                                          <p:spTgt spid="6">
                                            <p:txEl>
                                              <p:pRg st="0" end="0"/>
                                            </p:txEl>
                                          </p:spTgt>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6">
                                            <p:txEl>
                                              <p:pRg st="1" end="1"/>
                                            </p:txEl>
                                          </p:spTgt>
                                        </p:tgtEl>
                                        <p:attrNameLst>
                                          <p:attrName>style.visibility</p:attrName>
                                        </p:attrNameLst>
                                      </p:cBhvr>
                                      <p:to>
                                        <p:strVal val="visible"/>
                                      </p:to>
                                    </p:set>
                                    <p:animEffect transition="in" filter="fade">
                                      <p:cBhvr>
                                        <p:cTn id="73" dur="1000"/>
                                        <p:tgtEl>
                                          <p:spTgt spid="6">
                                            <p:txEl>
                                              <p:pRg st="1" end="1"/>
                                            </p:txEl>
                                          </p:spTgt>
                                        </p:tgtEl>
                                      </p:cBhvr>
                                    </p:animEffect>
                                    <p:anim calcmode="lin" valueType="num">
                                      <p:cBhvr>
                                        <p:cTn id="74"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75" dur="1000" fill="hold"/>
                                        <p:tgtEl>
                                          <p:spTgt spid="6">
                                            <p:txEl>
                                              <p:pRg st="1" end="1"/>
                                            </p:txEl>
                                          </p:spTgt>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6">
                                            <p:txEl>
                                              <p:pRg st="2" end="2"/>
                                            </p:txEl>
                                          </p:spTgt>
                                        </p:tgtEl>
                                        <p:attrNameLst>
                                          <p:attrName>style.visibility</p:attrName>
                                        </p:attrNameLst>
                                      </p:cBhvr>
                                      <p:to>
                                        <p:strVal val="visible"/>
                                      </p:to>
                                    </p:set>
                                    <p:animEffect transition="in" filter="fade">
                                      <p:cBhvr>
                                        <p:cTn id="78" dur="1000"/>
                                        <p:tgtEl>
                                          <p:spTgt spid="6">
                                            <p:txEl>
                                              <p:pRg st="2" end="2"/>
                                            </p:txEl>
                                          </p:spTgt>
                                        </p:tgtEl>
                                      </p:cBhvr>
                                    </p:animEffect>
                                    <p:anim calcmode="lin" valueType="num">
                                      <p:cBhvr>
                                        <p:cTn id="7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80" dur="1000" fill="hold"/>
                                        <p:tgtEl>
                                          <p:spTgt spid="6">
                                            <p:txEl>
                                              <p:pRg st="2" end="2"/>
                                            </p:txEl>
                                          </p:spTgt>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6">
                                            <p:txEl>
                                              <p:pRg st="3" end="3"/>
                                            </p:txEl>
                                          </p:spTgt>
                                        </p:tgtEl>
                                        <p:attrNameLst>
                                          <p:attrName>style.visibility</p:attrName>
                                        </p:attrNameLst>
                                      </p:cBhvr>
                                      <p:to>
                                        <p:strVal val="visible"/>
                                      </p:to>
                                    </p:set>
                                    <p:animEffect transition="in" filter="fade">
                                      <p:cBhvr>
                                        <p:cTn id="83" dur="1000"/>
                                        <p:tgtEl>
                                          <p:spTgt spid="6">
                                            <p:txEl>
                                              <p:pRg st="3" end="3"/>
                                            </p:txEl>
                                          </p:spTgt>
                                        </p:tgtEl>
                                      </p:cBhvr>
                                    </p:animEffect>
                                    <p:anim calcmode="lin" valueType="num">
                                      <p:cBhvr>
                                        <p:cTn id="84"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85" dur="1000" fill="hold"/>
                                        <p:tgtEl>
                                          <p:spTgt spid="6">
                                            <p:txEl>
                                              <p:pRg st="3" end="3"/>
                                            </p:txEl>
                                          </p:spTgt>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6">
                                            <p:txEl>
                                              <p:pRg st="4" end="4"/>
                                            </p:txEl>
                                          </p:spTgt>
                                        </p:tgtEl>
                                        <p:attrNameLst>
                                          <p:attrName>style.visibility</p:attrName>
                                        </p:attrNameLst>
                                      </p:cBhvr>
                                      <p:to>
                                        <p:strVal val="visible"/>
                                      </p:to>
                                    </p:set>
                                    <p:animEffect transition="in" filter="fade">
                                      <p:cBhvr>
                                        <p:cTn id="88" dur="1000"/>
                                        <p:tgtEl>
                                          <p:spTgt spid="6">
                                            <p:txEl>
                                              <p:pRg st="4" end="4"/>
                                            </p:txEl>
                                          </p:spTgt>
                                        </p:tgtEl>
                                      </p:cBhvr>
                                    </p:animEffect>
                                    <p:anim calcmode="lin" valueType="num">
                                      <p:cBhvr>
                                        <p:cTn id="8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0" dur="1000" fill="hold"/>
                                        <p:tgtEl>
                                          <p:spTgt spid="6">
                                            <p:txEl>
                                              <p:pRg st="4" end="4"/>
                                            </p:txEl>
                                          </p:spTgt>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0"/>
                                  </p:stCondLst>
                                  <p:childTnLst>
                                    <p:set>
                                      <p:cBhvr>
                                        <p:cTn id="92" dur="1" fill="hold">
                                          <p:stCondLst>
                                            <p:cond delay="0"/>
                                          </p:stCondLst>
                                        </p:cTn>
                                        <p:tgtEl>
                                          <p:spTgt spid="6">
                                            <p:txEl>
                                              <p:pRg st="5" end="5"/>
                                            </p:txEl>
                                          </p:spTgt>
                                        </p:tgtEl>
                                        <p:attrNameLst>
                                          <p:attrName>style.visibility</p:attrName>
                                        </p:attrNameLst>
                                      </p:cBhvr>
                                      <p:to>
                                        <p:strVal val="visible"/>
                                      </p:to>
                                    </p:set>
                                    <p:animEffect transition="in" filter="fade">
                                      <p:cBhvr>
                                        <p:cTn id="93" dur="1000"/>
                                        <p:tgtEl>
                                          <p:spTgt spid="6">
                                            <p:txEl>
                                              <p:pRg st="5" end="5"/>
                                            </p:txEl>
                                          </p:spTgt>
                                        </p:tgtEl>
                                      </p:cBhvr>
                                    </p:animEffect>
                                    <p:anim calcmode="lin" valueType="num">
                                      <p:cBhvr>
                                        <p:cTn id="94"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5" dur="1000" fill="hold"/>
                                        <p:tgtEl>
                                          <p:spTgt spid="6">
                                            <p:txEl>
                                              <p:pRg st="5" end="5"/>
                                            </p:txEl>
                                          </p:spTgt>
                                        </p:tgtEl>
                                        <p:attrNameLst>
                                          <p:attrName>ppt_y</p:attrName>
                                        </p:attrNameLst>
                                      </p:cBhvr>
                                      <p:tavLst>
                                        <p:tav tm="0">
                                          <p:val>
                                            <p:strVal val="#ppt_y+.1"/>
                                          </p:val>
                                        </p:tav>
                                        <p:tav tm="100000">
                                          <p:val>
                                            <p:strVal val="#ppt_y"/>
                                          </p:val>
                                        </p:tav>
                                      </p:tavLst>
                                    </p:anim>
                                  </p:childTnLst>
                                </p:cTn>
                              </p:par>
                              <p:par>
                                <p:cTn id="96" presetID="42" presetClass="entr" presetSubtype="0" fill="hold" nodeType="withEffect">
                                  <p:stCondLst>
                                    <p:cond delay="0"/>
                                  </p:stCondLst>
                                  <p:childTnLst>
                                    <p:set>
                                      <p:cBhvr>
                                        <p:cTn id="97" dur="1" fill="hold">
                                          <p:stCondLst>
                                            <p:cond delay="0"/>
                                          </p:stCondLst>
                                        </p:cTn>
                                        <p:tgtEl>
                                          <p:spTgt spid="6">
                                            <p:txEl>
                                              <p:pRg st="6" end="6"/>
                                            </p:txEl>
                                          </p:spTgt>
                                        </p:tgtEl>
                                        <p:attrNameLst>
                                          <p:attrName>style.visibility</p:attrName>
                                        </p:attrNameLst>
                                      </p:cBhvr>
                                      <p:to>
                                        <p:strVal val="visible"/>
                                      </p:to>
                                    </p:set>
                                    <p:animEffect transition="in" filter="fade">
                                      <p:cBhvr>
                                        <p:cTn id="98" dur="1000"/>
                                        <p:tgtEl>
                                          <p:spTgt spid="6">
                                            <p:txEl>
                                              <p:pRg st="6" end="6"/>
                                            </p:txEl>
                                          </p:spTgt>
                                        </p:tgtEl>
                                      </p:cBhvr>
                                    </p:animEffect>
                                    <p:anim calcmode="lin" valueType="num">
                                      <p:cBhvr>
                                        <p:cTn id="9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0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CEDA7A-C23D-4EAA-817A-17B9190EF6BE}"/>
              </a:ext>
            </a:extLst>
          </p:cNvPr>
          <p:cNvSpPr>
            <a:spLocks noGrp="1"/>
          </p:cNvSpPr>
          <p:nvPr>
            <p:ph type="title"/>
          </p:nvPr>
        </p:nvSpPr>
        <p:spPr/>
        <p:txBody>
          <a:bodyPr/>
          <a:lstStyle/>
          <a:p>
            <a:r>
              <a:rPr lang="en-AU" dirty="0"/>
              <a:t>Assessing a brain </a:t>
            </a:r>
            <a:r>
              <a:rPr lang="en-AU" dirty="0" err="1"/>
              <a:t>INjury</a:t>
            </a:r>
            <a:endParaRPr lang="en-AU" dirty="0"/>
          </a:p>
        </p:txBody>
      </p:sp>
      <p:sp>
        <p:nvSpPr>
          <p:cNvPr id="3" name="Content Placeholder 2">
            <a:extLst>
              <a:ext uri="{FF2B5EF4-FFF2-40B4-BE49-F238E27FC236}">
                <a16:creationId xmlns="" xmlns:a16="http://schemas.microsoft.com/office/drawing/2014/main" id="{31C1318B-B652-4708-88B8-0535A3F6D804}"/>
              </a:ext>
            </a:extLst>
          </p:cNvPr>
          <p:cNvSpPr>
            <a:spLocks noGrp="1"/>
          </p:cNvSpPr>
          <p:nvPr>
            <p:ph idx="1"/>
          </p:nvPr>
        </p:nvSpPr>
        <p:spPr/>
        <p:txBody>
          <a:bodyPr>
            <a:normAutofit fontScale="92500" lnSpcReduction="10000"/>
          </a:bodyPr>
          <a:lstStyle/>
          <a:p>
            <a:endParaRPr lang="en-AU" dirty="0"/>
          </a:p>
          <a:p>
            <a:r>
              <a:rPr lang="en-AU" dirty="0">
                <a:solidFill>
                  <a:srgbClr val="FF0000"/>
                </a:solidFill>
              </a:rPr>
              <a:t>Glasgow Coma Scale</a:t>
            </a:r>
          </a:p>
          <a:p>
            <a:r>
              <a:rPr lang="en-AU" dirty="0"/>
              <a:t>GOAT: </a:t>
            </a:r>
            <a:r>
              <a:rPr lang="en-AU" dirty="0" err="1"/>
              <a:t>Galverstan</a:t>
            </a:r>
            <a:r>
              <a:rPr lang="en-AU" dirty="0"/>
              <a:t> Orientation and Amnesia Test</a:t>
            </a:r>
          </a:p>
          <a:p>
            <a:r>
              <a:rPr lang="en-AU" dirty="0"/>
              <a:t>Glasgow Outcome Scale</a:t>
            </a:r>
          </a:p>
          <a:p>
            <a:r>
              <a:rPr lang="en-AU" dirty="0"/>
              <a:t>Disability Rating Scale</a:t>
            </a:r>
          </a:p>
          <a:p>
            <a:r>
              <a:rPr lang="en-US" dirty="0" err="1">
                <a:solidFill>
                  <a:srgbClr val="FF0000"/>
                </a:solidFill>
              </a:rPr>
              <a:t>Westmead</a:t>
            </a:r>
            <a:r>
              <a:rPr lang="en-US" dirty="0">
                <a:solidFill>
                  <a:srgbClr val="FF0000"/>
                </a:solidFill>
              </a:rPr>
              <a:t> PTA</a:t>
            </a:r>
          </a:p>
          <a:p>
            <a:r>
              <a:rPr lang="en-US" dirty="0">
                <a:solidFill>
                  <a:srgbClr val="FF0000"/>
                </a:solidFill>
              </a:rPr>
              <a:t>A-WPTAS</a:t>
            </a:r>
            <a:endParaRPr lang="en-AU" dirty="0">
              <a:solidFill>
                <a:srgbClr val="FF0000"/>
              </a:solidFill>
            </a:endParaRPr>
          </a:p>
          <a:p>
            <a:r>
              <a:rPr lang="en-AU" dirty="0"/>
              <a:t>Rancho Los Amigos Levels of Cognitive Function Scale</a:t>
            </a:r>
          </a:p>
          <a:p>
            <a:r>
              <a:rPr lang="en-AU" dirty="0"/>
              <a:t>FIM: Functional Independent Measures</a:t>
            </a:r>
          </a:p>
          <a:p>
            <a:r>
              <a:rPr lang="en-AU" dirty="0"/>
              <a:t>JFK Coma Recovery Scale</a:t>
            </a:r>
          </a:p>
          <a:p>
            <a:endParaRPr lang="en-AU" dirty="0"/>
          </a:p>
          <a:p>
            <a:endParaRPr lang="en-AU" dirty="0"/>
          </a:p>
        </p:txBody>
      </p:sp>
    </p:spTree>
    <p:extLst>
      <p:ext uri="{BB962C8B-B14F-4D97-AF65-F5344CB8AC3E}">
        <p14:creationId xmlns:p14="http://schemas.microsoft.com/office/powerpoint/2010/main" val="24614816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 xmlns:a16="http://schemas.microsoft.com/office/drawing/2014/main" id="{BB1068DD-531B-447F-8D07-EA510DC56D9F}"/>
              </a:ext>
            </a:extLst>
          </p:cNvPr>
          <p:cNvSpPr>
            <a:spLocks noGrp="1"/>
          </p:cNvSpPr>
          <p:nvPr>
            <p:ph type="title"/>
          </p:nvPr>
        </p:nvSpPr>
        <p:spPr/>
        <p:txBody>
          <a:bodyPr/>
          <a:lstStyle/>
          <a:p>
            <a:r>
              <a:rPr lang="en-AU" dirty="0"/>
              <a:t>Assessing a brain </a:t>
            </a:r>
            <a:r>
              <a:rPr lang="en-AU" dirty="0" err="1"/>
              <a:t>INjury</a:t>
            </a:r>
            <a:endParaRPr lang="en-AU" dirty="0"/>
          </a:p>
        </p:txBody>
      </p:sp>
      <p:sp>
        <p:nvSpPr>
          <p:cNvPr id="12" name="Content Placeholder 11">
            <a:extLst>
              <a:ext uri="{FF2B5EF4-FFF2-40B4-BE49-F238E27FC236}">
                <a16:creationId xmlns="" xmlns:a16="http://schemas.microsoft.com/office/drawing/2014/main" id="{604D8C61-5AA1-49E7-9887-64AFEBA9D1FE}"/>
              </a:ext>
            </a:extLst>
          </p:cNvPr>
          <p:cNvSpPr>
            <a:spLocks noGrp="1"/>
          </p:cNvSpPr>
          <p:nvPr>
            <p:ph idx="1"/>
          </p:nvPr>
        </p:nvSpPr>
        <p:spPr/>
        <p:txBody>
          <a:bodyPr/>
          <a:lstStyle/>
          <a:p>
            <a:endParaRPr lang="en-AU"/>
          </a:p>
        </p:txBody>
      </p:sp>
      <p:pic>
        <p:nvPicPr>
          <p:cNvPr id="2052" name="Picture 4" descr="Image result for LOC GCS AND PTA">
            <a:extLst>
              <a:ext uri="{FF2B5EF4-FFF2-40B4-BE49-F238E27FC236}">
                <a16:creationId xmlns="" xmlns:a16="http://schemas.microsoft.com/office/drawing/2014/main" id="{614696F4-8D5E-4CFE-8EC5-D65C32D7E6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6995" y="2447924"/>
            <a:ext cx="6469197" cy="4113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4651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CD78C5-8DA2-47F4-A6AA-D2780116BE32}"/>
              </a:ext>
            </a:extLst>
          </p:cNvPr>
          <p:cNvSpPr>
            <a:spLocks noGrp="1"/>
          </p:cNvSpPr>
          <p:nvPr>
            <p:ph type="title"/>
          </p:nvPr>
        </p:nvSpPr>
        <p:spPr/>
        <p:txBody>
          <a:bodyPr/>
          <a:lstStyle/>
          <a:p>
            <a:r>
              <a:rPr lang="en-AU" dirty="0"/>
              <a:t>A-</a:t>
            </a:r>
            <a:r>
              <a:rPr lang="en-AU" dirty="0" err="1"/>
              <a:t>wptas</a:t>
            </a:r>
            <a:r>
              <a:rPr lang="en-AU" dirty="0"/>
              <a:t>: GCS (15 points) and Picture cards (3 points)</a:t>
            </a:r>
          </a:p>
        </p:txBody>
      </p:sp>
      <p:sp>
        <p:nvSpPr>
          <p:cNvPr id="3" name="Content Placeholder 2">
            <a:extLst>
              <a:ext uri="{FF2B5EF4-FFF2-40B4-BE49-F238E27FC236}">
                <a16:creationId xmlns="" xmlns:a16="http://schemas.microsoft.com/office/drawing/2014/main" id="{BBA33A59-8FE4-4CF4-9B7B-A748F3BAC040}"/>
              </a:ext>
            </a:extLst>
          </p:cNvPr>
          <p:cNvSpPr>
            <a:spLocks noGrp="1"/>
          </p:cNvSpPr>
          <p:nvPr>
            <p:ph idx="1"/>
          </p:nvPr>
        </p:nvSpPr>
        <p:spPr>
          <a:xfrm>
            <a:off x="458100" y="2215665"/>
            <a:ext cx="11029615" cy="3678303"/>
          </a:xfrm>
        </p:spPr>
        <p:txBody>
          <a:bodyPr>
            <a:normAutofit fontScale="77500" lnSpcReduction="20000"/>
          </a:bodyPr>
          <a:lstStyle/>
          <a:p>
            <a:r>
              <a:rPr lang="en-AU" dirty="0"/>
              <a:t>The A-WPTAS combined with a standardised GCS assessment is an objective measure of post traumatic amnesia (PTA) in those with a </a:t>
            </a:r>
            <a:r>
              <a:rPr lang="en-AU" dirty="0" err="1"/>
              <a:t>mTBI</a:t>
            </a:r>
            <a:r>
              <a:rPr lang="en-AU" dirty="0"/>
              <a:t>. </a:t>
            </a:r>
          </a:p>
          <a:p>
            <a:r>
              <a:rPr lang="en-AU" i="1" dirty="0">
                <a:solidFill>
                  <a:srgbClr val="FF0000"/>
                </a:solidFill>
              </a:rPr>
              <a:t>Only for patients with </a:t>
            </a:r>
            <a:r>
              <a:rPr lang="en-AU" i="1" u="sng" dirty="0">
                <a:solidFill>
                  <a:srgbClr val="FF0000"/>
                </a:solidFill>
              </a:rPr>
              <a:t>current GCS of 13-15 (&lt;24hrs post injury) </a:t>
            </a:r>
            <a:r>
              <a:rPr lang="en-AU" i="1" dirty="0">
                <a:solidFill>
                  <a:srgbClr val="FF0000"/>
                </a:solidFill>
              </a:rPr>
              <a:t>with impact to the head resulting in confusion, disorientation, anterograde or retrograde amnesia, or brief LOC. Administer both tests at hourly intervals to gauge patient’s capacity for full orientation and ability to retain new information. Also, note the following: poor motivation, depression, pre-morbid intellectual handicap or possible medication, drug or alcohol effects</a:t>
            </a:r>
            <a:r>
              <a:rPr lang="en-AU" dirty="0"/>
              <a:t>.</a:t>
            </a:r>
          </a:p>
          <a:p>
            <a:r>
              <a:rPr lang="en-AU" i="1" dirty="0"/>
              <a:t>NB:  This is a screening device, so exercise clinical judgement. In cases where doubt exists, more thorough assessment may be</a:t>
            </a:r>
            <a:r>
              <a:rPr lang="en-AU" dirty="0"/>
              <a:t> </a:t>
            </a:r>
            <a:r>
              <a:rPr lang="en-AU" i="1" dirty="0"/>
              <a:t>necessary.</a:t>
            </a:r>
            <a:endParaRPr lang="en-AU" dirty="0"/>
          </a:p>
          <a:p>
            <a:r>
              <a:rPr lang="en-AU" b="1" dirty="0"/>
              <a:t>Admission and Discharge Criteria: </a:t>
            </a:r>
            <a:endParaRPr lang="en-AU" dirty="0"/>
          </a:p>
          <a:p>
            <a:pPr lvl="1"/>
            <a:r>
              <a:rPr lang="en-AU" dirty="0"/>
              <a:t>A patient is considered to be out of PTA when they score 18/18.</a:t>
            </a:r>
          </a:p>
          <a:p>
            <a:pPr lvl="1"/>
            <a:r>
              <a:rPr lang="en-AU" dirty="0"/>
              <a:t>Both the GCS and A-WPTAS should be used in conjunction with clinical judgement. </a:t>
            </a:r>
          </a:p>
          <a:p>
            <a:pPr lvl="1"/>
            <a:r>
              <a:rPr lang="en-AU" dirty="0"/>
              <a:t>Patients scoring 18/18 can be considered for discharge. </a:t>
            </a:r>
          </a:p>
          <a:p>
            <a:pPr lvl="1"/>
            <a:r>
              <a:rPr lang="en-AU" dirty="0"/>
              <a:t>For patients who do not obtain 18/18 re-assess after a further hour. </a:t>
            </a:r>
          </a:p>
          <a:p>
            <a:pPr lvl="1"/>
            <a:r>
              <a:rPr lang="en-AU" dirty="0"/>
              <a:t>Patients with persistent score &lt;18/18 at 4 hours post time of injury should be considered for admission. </a:t>
            </a:r>
          </a:p>
          <a:p>
            <a:pPr lvl="1"/>
            <a:r>
              <a:rPr lang="en-AU" dirty="0"/>
              <a:t>Clinical judgement and consideration of pre-existing conditions should be used where the memory component of A-WPTAS is abnormal but the GCS is normal (15/15). </a:t>
            </a:r>
          </a:p>
          <a:p>
            <a:pPr lvl="1"/>
            <a:r>
              <a:rPr lang="en-AU" dirty="0"/>
              <a:t>Referral to GP on discharge if abnormal PTA was present, provide patient advice sheet. 	</a:t>
            </a:r>
          </a:p>
        </p:txBody>
      </p:sp>
    </p:spTree>
    <p:extLst>
      <p:ext uri="{BB962C8B-B14F-4D97-AF65-F5344CB8AC3E}">
        <p14:creationId xmlns:p14="http://schemas.microsoft.com/office/powerpoint/2010/main" val="592302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3AE32A-5169-4612-81B8-BD70723DEFD4}"/>
              </a:ext>
            </a:extLst>
          </p:cNvPr>
          <p:cNvSpPr>
            <a:spLocks noGrp="1"/>
          </p:cNvSpPr>
          <p:nvPr>
            <p:ph type="title"/>
          </p:nvPr>
        </p:nvSpPr>
        <p:spPr/>
        <p:txBody>
          <a:bodyPr/>
          <a:lstStyle/>
          <a:p>
            <a:r>
              <a:rPr lang="en-AU" dirty="0"/>
              <a:t>Westmead post traumatic assessment scale</a:t>
            </a:r>
          </a:p>
        </p:txBody>
      </p:sp>
      <p:sp>
        <p:nvSpPr>
          <p:cNvPr id="3" name="Content Placeholder 2">
            <a:extLst>
              <a:ext uri="{FF2B5EF4-FFF2-40B4-BE49-F238E27FC236}">
                <a16:creationId xmlns="" xmlns:a16="http://schemas.microsoft.com/office/drawing/2014/main" id="{9FC81DD5-3F8A-4E29-847E-BF033325F05A}"/>
              </a:ext>
            </a:extLst>
          </p:cNvPr>
          <p:cNvSpPr>
            <a:spLocks noGrp="1"/>
          </p:cNvSpPr>
          <p:nvPr>
            <p:ph idx="1"/>
          </p:nvPr>
        </p:nvSpPr>
        <p:spPr/>
        <p:txBody>
          <a:bodyPr>
            <a:normAutofit/>
          </a:bodyPr>
          <a:lstStyle/>
          <a:p>
            <a:r>
              <a:rPr lang="en-AU" dirty="0"/>
              <a:t>Based on the work of the Oxford group.</a:t>
            </a:r>
          </a:p>
          <a:p>
            <a:r>
              <a:rPr lang="en-AU" dirty="0"/>
              <a:t>It consists of 7 orientation questions and 5 memory items designed to objectively measure the period of post-traumatic amnesia (</a:t>
            </a:r>
            <a:r>
              <a:rPr lang="en-AU" b="1" dirty="0"/>
              <a:t>PTA</a:t>
            </a:r>
            <a:r>
              <a:rPr lang="en-AU" dirty="0"/>
              <a:t>).</a:t>
            </a:r>
          </a:p>
          <a:p>
            <a:r>
              <a:rPr lang="en-AU" dirty="0"/>
              <a:t>The </a:t>
            </a:r>
            <a:r>
              <a:rPr lang="en-AU" b="1" dirty="0"/>
              <a:t>Westmead PTA Scale</a:t>
            </a:r>
            <a:r>
              <a:rPr lang="en-AU" dirty="0"/>
              <a:t> is a standardised and prospective measure of PTA and represents a move away from the subjective and retrospective estimates of the past.</a:t>
            </a:r>
          </a:p>
          <a:p>
            <a:r>
              <a:rPr lang="en-AU" dirty="0"/>
              <a:t>A key feature  is that it uses an operational definition of PTA. That is, a person is said to be out of PTA if they can achieve a perfect score for 3 consecutive days. PTA is judged to have ended on </a:t>
            </a:r>
            <a:r>
              <a:rPr lang="en-AU" b="1" dirty="0"/>
              <a:t>the first of the 3 consecutive days of perfect recall.</a:t>
            </a:r>
          </a:p>
          <a:p>
            <a:r>
              <a:rPr lang="en-AU" dirty="0"/>
              <a:t>Why three days? The patient's first memory of his surroundings may be followed by a further period of clouded consciousness and amnesia.  This is an 'island of memory’ and may be followed by further amnesia for a day or two; it is therefore the beginning of continuous memory which is to be used as part of the assessment. </a:t>
            </a:r>
          </a:p>
        </p:txBody>
      </p:sp>
    </p:spTree>
    <p:extLst>
      <p:ext uri="{BB962C8B-B14F-4D97-AF65-F5344CB8AC3E}">
        <p14:creationId xmlns:p14="http://schemas.microsoft.com/office/powerpoint/2010/main" val="2527194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17BD2C4-B40A-4BA9-90E2-152CCB823125}"/>
              </a:ext>
            </a:extLst>
          </p:cNvPr>
          <p:cNvSpPr>
            <a:spLocks noGrp="1"/>
          </p:cNvSpPr>
          <p:nvPr>
            <p:ph type="title"/>
          </p:nvPr>
        </p:nvSpPr>
        <p:spPr/>
        <p:txBody>
          <a:bodyPr/>
          <a:lstStyle/>
          <a:p>
            <a:r>
              <a:rPr lang="en-AU" dirty="0"/>
              <a:t>Testing</a:t>
            </a:r>
          </a:p>
        </p:txBody>
      </p:sp>
      <p:sp>
        <p:nvSpPr>
          <p:cNvPr id="3" name="Content Placeholder 2">
            <a:extLst>
              <a:ext uri="{FF2B5EF4-FFF2-40B4-BE49-F238E27FC236}">
                <a16:creationId xmlns="" xmlns:a16="http://schemas.microsoft.com/office/drawing/2014/main" id="{B61D7207-4B3C-495D-8AC9-A6E5FD99317A}"/>
              </a:ext>
            </a:extLst>
          </p:cNvPr>
          <p:cNvSpPr>
            <a:spLocks noGrp="1"/>
          </p:cNvSpPr>
          <p:nvPr>
            <p:ph idx="1"/>
          </p:nvPr>
        </p:nvSpPr>
        <p:spPr/>
        <p:txBody>
          <a:bodyPr/>
          <a:lstStyle/>
          <a:p>
            <a:r>
              <a:rPr lang="en-AU" dirty="0"/>
              <a:t>Requires a pen; the </a:t>
            </a:r>
            <a:r>
              <a:rPr lang="en-AU" b="1" dirty="0"/>
              <a:t>Westmead PTA Scale</a:t>
            </a:r>
            <a:r>
              <a:rPr lang="en-AU" dirty="0"/>
              <a:t> MR-120 Form; and the set of 9 picture cards.</a:t>
            </a:r>
          </a:p>
          <a:p>
            <a:r>
              <a:rPr lang="en-AU" dirty="0"/>
              <a:t>Testing should ideally take place at the bedside in a quiet ward room.</a:t>
            </a:r>
          </a:p>
          <a:p>
            <a:r>
              <a:rPr lang="en-AU" dirty="0"/>
              <a:t>There should also be no obvious cues or aids like clocks or orientation boards nearby.</a:t>
            </a:r>
          </a:p>
          <a:p>
            <a:r>
              <a:rPr lang="en-AU" dirty="0">
                <a:solidFill>
                  <a:srgbClr val="0070C0"/>
                </a:solidFill>
              </a:rPr>
              <a:t>For patients with a history of psychiatric illness, developmental or intellectual disability, substance abuse, previous head trauma, or nervous system disease the usefulness of the scale remains undetermined. It isn’t validated in hypoxic brain injury.</a:t>
            </a:r>
          </a:p>
          <a:p>
            <a:r>
              <a:rPr lang="en-AU" dirty="0"/>
              <a:t>PTA testing begins when the patient has regained consciousness and can communicate intelligibly – This INCLUDES in ICU!</a:t>
            </a:r>
          </a:p>
        </p:txBody>
      </p:sp>
    </p:spTree>
    <p:extLst>
      <p:ext uri="{BB962C8B-B14F-4D97-AF65-F5344CB8AC3E}">
        <p14:creationId xmlns:p14="http://schemas.microsoft.com/office/powerpoint/2010/main" val="3352277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FCC5F5-413A-448D-803A-80DDB8AD0808}"/>
              </a:ext>
            </a:extLst>
          </p:cNvPr>
          <p:cNvSpPr>
            <a:spLocks noGrp="1"/>
          </p:cNvSpPr>
          <p:nvPr>
            <p:ph type="title"/>
          </p:nvPr>
        </p:nvSpPr>
        <p:spPr/>
        <p:txBody>
          <a:bodyPr/>
          <a:lstStyle/>
          <a:p>
            <a:r>
              <a:rPr lang="en-AU" dirty="0"/>
              <a:t>The questions:</a:t>
            </a:r>
          </a:p>
        </p:txBody>
      </p:sp>
      <p:sp>
        <p:nvSpPr>
          <p:cNvPr id="3" name="Content Placeholder 2">
            <a:extLst>
              <a:ext uri="{FF2B5EF4-FFF2-40B4-BE49-F238E27FC236}">
                <a16:creationId xmlns="" xmlns:a16="http://schemas.microsoft.com/office/drawing/2014/main" id="{6FA5D1B3-D4EA-4AEE-B161-09F1077CCC1A}"/>
              </a:ext>
            </a:extLst>
          </p:cNvPr>
          <p:cNvSpPr>
            <a:spLocks noGrp="1"/>
          </p:cNvSpPr>
          <p:nvPr>
            <p:ph idx="1"/>
          </p:nvPr>
        </p:nvSpPr>
        <p:spPr/>
        <p:txBody>
          <a:bodyPr>
            <a:normAutofit fontScale="85000" lnSpcReduction="20000"/>
          </a:bodyPr>
          <a:lstStyle/>
          <a:p>
            <a:r>
              <a:rPr lang="en-AU" b="1" dirty="0"/>
              <a:t>Question 1: HOW OLD ARE YOU ?</a:t>
            </a:r>
            <a:r>
              <a:rPr lang="en-AU" dirty="0"/>
              <a:t> </a:t>
            </a:r>
          </a:p>
          <a:p>
            <a:r>
              <a:rPr lang="en-AU" b="1" dirty="0"/>
              <a:t>Question 2: WHAT IS YOUR DATE OF BIRTH ?</a:t>
            </a:r>
            <a:r>
              <a:rPr lang="en-AU" dirty="0"/>
              <a:t> </a:t>
            </a:r>
          </a:p>
          <a:p>
            <a:r>
              <a:rPr lang="en-AU" b="1" dirty="0"/>
              <a:t>Question 3: WHAT MONTH ARE WE IN ?</a:t>
            </a:r>
            <a:r>
              <a:rPr lang="en-AU" dirty="0"/>
              <a:t> </a:t>
            </a:r>
          </a:p>
          <a:p>
            <a:r>
              <a:rPr lang="en-AU" b="1" dirty="0"/>
              <a:t>Question 4: WHAT TIME OF DAY IS IT ? (MORNING, AFTERNOON OR NIGHT)</a:t>
            </a:r>
            <a:r>
              <a:rPr lang="en-AU" dirty="0"/>
              <a:t> </a:t>
            </a:r>
          </a:p>
          <a:p>
            <a:r>
              <a:rPr lang="en-AU" b="1" dirty="0"/>
              <a:t>Question 5: WHAT DAY OF THE WEEK IS IT ?</a:t>
            </a:r>
            <a:r>
              <a:rPr lang="en-AU" dirty="0"/>
              <a:t> </a:t>
            </a:r>
          </a:p>
          <a:p>
            <a:r>
              <a:rPr lang="en-AU" b="1" dirty="0"/>
              <a:t>Question 6: WHAT YEAR ARE WE IN ?</a:t>
            </a:r>
            <a:endParaRPr lang="en-AU" dirty="0"/>
          </a:p>
          <a:p>
            <a:r>
              <a:rPr lang="en-AU" b="1" dirty="0"/>
              <a:t>Question 7: WHAT IS THE NAME OF THIS PLACE ?</a:t>
            </a:r>
          </a:p>
          <a:p>
            <a:r>
              <a:rPr lang="en-AU" b="1" dirty="0"/>
              <a:t>Question 8: HAVE YOU SEEN MY FACE BEFORE ?</a:t>
            </a:r>
            <a:r>
              <a:rPr lang="en-AU" dirty="0"/>
              <a:t> All this question requires is a simple yes / no answer. </a:t>
            </a:r>
          </a:p>
          <a:p>
            <a:r>
              <a:rPr lang="en-AU" b="1" dirty="0"/>
              <a:t>Question 9: WHAT IS MY NAME ?</a:t>
            </a:r>
            <a:r>
              <a:rPr lang="en-AU" dirty="0"/>
              <a:t> If the patient fails to respond spontaneously a choice of 3 names is given. They should start with the same letter and have the same number of vowels. For example: 'Lisa, Linda or Lesley'.</a:t>
            </a:r>
          </a:p>
          <a:p>
            <a:r>
              <a:rPr lang="en-AU" b="1" dirty="0"/>
              <a:t>Question 10: WHAT WERE THE 3 PICTURES THAT I SHOWED YOU YESTERDAY ? </a:t>
            </a:r>
            <a:r>
              <a:rPr lang="en-AU" dirty="0"/>
              <a:t>If the patient can not spontaneously recall the picture cards, there are 2 acceptable presentation modes: (1) Showing all 9 cards to the patient, one at a time; or (2) Laying all 9 cards out on a table. In both cases the patient must pick the 3 target cards either by saying 'yes' / 'no' or by pointing. </a:t>
            </a:r>
          </a:p>
        </p:txBody>
      </p:sp>
    </p:spTree>
    <p:extLst>
      <p:ext uri="{BB962C8B-B14F-4D97-AF65-F5344CB8AC3E}">
        <p14:creationId xmlns:p14="http://schemas.microsoft.com/office/powerpoint/2010/main" val="3520178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2BD361-D471-4ACB-8E13-501E57653819}"/>
              </a:ext>
            </a:extLst>
          </p:cNvPr>
          <p:cNvSpPr>
            <a:spLocks noGrp="1"/>
          </p:cNvSpPr>
          <p:nvPr>
            <p:ph type="title"/>
          </p:nvPr>
        </p:nvSpPr>
        <p:spPr/>
        <p:txBody>
          <a:bodyPr/>
          <a:lstStyle/>
          <a:p>
            <a:r>
              <a:rPr lang="en-AU" dirty="0"/>
              <a:t>Summarising </a:t>
            </a:r>
          </a:p>
        </p:txBody>
      </p:sp>
      <p:sp>
        <p:nvSpPr>
          <p:cNvPr id="3" name="Content Placeholder 2">
            <a:extLst>
              <a:ext uri="{FF2B5EF4-FFF2-40B4-BE49-F238E27FC236}">
                <a16:creationId xmlns="" xmlns:a16="http://schemas.microsoft.com/office/drawing/2014/main" id="{7A85C46D-2A52-4F6D-9F8E-1802DE7075BE}"/>
              </a:ext>
            </a:extLst>
          </p:cNvPr>
          <p:cNvSpPr>
            <a:spLocks noGrp="1"/>
          </p:cNvSpPr>
          <p:nvPr>
            <p:ph idx="1"/>
          </p:nvPr>
        </p:nvSpPr>
        <p:spPr/>
        <p:txBody>
          <a:bodyPr>
            <a:normAutofit fontScale="92500" lnSpcReduction="20000"/>
          </a:bodyPr>
          <a:lstStyle/>
          <a:p>
            <a:r>
              <a:rPr lang="en-AU" dirty="0"/>
              <a:t>At the end of testing you need to rehearse with the patient. </a:t>
            </a:r>
          </a:p>
          <a:p>
            <a:r>
              <a:rPr lang="en-AU" dirty="0"/>
              <a:t>That is, before leaving the patient you must correct their mistakes, tell them what they have to remember for tomorrow and check whether they have encoded it properly. </a:t>
            </a:r>
          </a:p>
          <a:p>
            <a:pPr marL="342900" indent="-342900">
              <a:buFont typeface="+mj-lt"/>
              <a:buAutoNum type="arabicPeriod"/>
            </a:pPr>
            <a:r>
              <a:rPr lang="en-AU" dirty="0"/>
              <a:t>Go through the incorrect items with the patient e.g. 'John you got a couple of items wrong: today is Monday; and it is morning.’ </a:t>
            </a:r>
          </a:p>
          <a:p>
            <a:pPr marL="342900" indent="-342900">
              <a:buFont typeface="+mj-lt"/>
              <a:buAutoNum type="arabicPeriod"/>
            </a:pPr>
            <a:r>
              <a:rPr lang="en-AU" dirty="0"/>
              <a:t>Remind the patient what they have to remember for tomorrow. (This is also the time to introduce the patient to the new picture cards if they have scored 12 out of 12.) Show the 3 picture cards and go through them with the patient. Then say, 'John I will be coming to see you tomorrow and I want you to remember my name - Lesley - and the 3 pictures I have shown you - Bird, Flower and Cup.’ </a:t>
            </a:r>
          </a:p>
          <a:p>
            <a:pPr marL="342900" indent="-342900">
              <a:buFont typeface="+mj-lt"/>
              <a:buAutoNum type="arabicPeriod"/>
            </a:pPr>
            <a:r>
              <a:rPr lang="en-AU" dirty="0"/>
              <a:t>Check whether the patient has encoded the memory items properly. To do this you need to distract the patient for 1 to 2 minutes with some idle conversation e.g. 'What is your favourite TV show ?’ or 'What did you have for breakfast, lunch or dinner?'. Then ask the patient what they have to remember for tomorrow. Tell the patient whether they were right or wrong and correct any mistakes. Then prior to leaving, show the patient the 3 picture cards again and say, 'John, I want you to remember my name - Lesley - and the 3 pictures I have shown you - Bird, Flower and Cup.'</a:t>
            </a:r>
          </a:p>
        </p:txBody>
      </p:sp>
    </p:spTree>
    <p:extLst>
      <p:ext uri="{BB962C8B-B14F-4D97-AF65-F5344CB8AC3E}">
        <p14:creationId xmlns:p14="http://schemas.microsoft.com/office/powerpoint/2010/main" val="1450096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610E1967-A7BA-4431-881B-232D6934DB40}"/>
              </a:ext>
            </a:extLst>
          </p:cNvPr>
          <p:cNvSpPr>
            <a:spLocks noGrp="1"/>
          </p:cNvSpPr>
          <p:nvPr>
            <p:ph type="title"/>
          </p:nvPr>
        </p:nvSpPr>
        <p:spPr/>
        <p:txBody>
          <a:bodyPr/>
          <a:lstStyle/>
          <a:p>
            <a:r>
              <a:rPr lang="en-AU" dirty="0"/>
              <a:t>What does it matter: Mild vs moderate vs severe?</a:t>
            </a:r>
          </a:p>
        </p:txBody>
      </p:sp>
      <p:sp>
        <p:nvSpPr>
          <p:cNvPr id="6" name="Content Placeholder 5">
            <a:extLst>
              <a:ext uri="{FF2B5EF4-FFF2-40B4-BE49-F238E27FC236}">
                <a16:creationId xmlns="" xmlns:a16="http://schemas.microsoft.com/office/drawing/2014/main" id="{1CAB6C40-B6F4-446B-9EBA-63E8BF8E2A0B}"/>
              </a:ext>
            </a:extLst>
          </p:cNvPr>
          <p:cNvSpPr>
            <a:spLocks noGrp="1"/>
          </p:cNvSpPr>
          <p:nvPr>
            <p:ph idx="1"/>
          </p:nvPr>
        </p:nvSpPr>
        <p:spPr/>
        <p:txBody>
          <a:bodyPr>
            <a:normAutofit fontScale="92500" lnSpcReduction="20000"/>
          </a:bodyPr>
          <a:lstStyle/>
          <a:p>
            <a:r>
              <a:rPr lang="en-AU" b="1" dirty="0"/>
              <a:t>Length of PTA Likely Outcome</a:t>
            </a:r>
          </a:p>
          <a:p>
            <a:r>
              <a:rPr lang="en-AU" dirty="0"/>
              <a:t>&lt;1 day 			Expect quick and full recovery with appropriate management (a few may show persisting 						disability).</a:t>
            </a:r>
          </a:p>
          <a:p>
            <a:r>
              <a:rPr lang="en-AU" dirty="0"/>
              <a:t>&gt;1 day 			Recovery period more prolonged—now a matter of weeks or months.</a:t>
            </a:r>
          </a:p>
          <a:p>
            <a:r>
              <a:rPr lang="en-AU" dirty="0"/>
              <a:t>&lt;1 week 			Full recovery possible, for most of these cases, with good management.</a:t>
            </a:r>
          </a:p>
          <a:p>
            <a:r>
              <a:rPr lang="en-AU" dirty="0"/>
              <a:t>1–2 weeks 			Recovery a matter of many months. Many patients are left with residual problems even after the 					recovery process has ended, but one can be reasonably optimistic about functional recovery with 					good management.</a:t>
            </a:r>
          </a:p>
          <a:p>
            <a:r>
              <a:rPr lang="en-AU" dirty="0"/>
              <a:t>2–4 weeks 			Process of recovery is very prolonged—1 year or longer is not unusual. Permanent deficits are 					likely. There must be increasing pessimism about functional recovery when PTA reaches these 						lengths.</a:t>
            </a:r>
          </a:p>
          <a:p>
            <a:r>
              <a:rPr lang="en-AU" dirty="0"/>
              <a:t>&gt; 4 weeks 			Permanent deficits and significant disability likely. It is not just a matter of recovery, but of long-					term retraining and management.</a:t>
            </a:r>
          </a:p>
        </p:txBody>
      </p:sp>
    </p:spTree>
    <p:extLst>
      <p:ext uri="{BB962C8B-B14F-4D97-AF65-F5344CB8AC3E}">
        <p14:creationId xmlns:p14="http://schemas.microsoft.com/office/powerpoint/2010/main" val="2251012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AAE20F-C52D-4DDA-B7C7-A24C6C44573C}"/>
              </a:ext>
            </a:extLst>
          </p:cNvPr>
          <p:cNvSpPr>
            <a:spLocks noGrp="1"/>
          </p:cNvSpPr>
          <p:nvPr>
            <p:ph type="title"/>
          </p:nvPr>
        </p:nvSpPr>
        <p:spPr/>
        <p:txBody>
          <a:bodyPr/>
          <a:lstStyle/>
          <a:p>
            <a:r>
              <a:rPr lang="en-AU" dirty="0"/>
              <a:t>PTA and functional outcome</a:t>
            </a:r>
          </a:p>
        </p:txBody>
      </p:sp>
      <p:sp>
        <p:nvSpPr>
          <p:cNvPr id="3" name="Content Placeholder 2">
            <a:extLst>
              <a:ext uri="{FF2B5EF4-FFF2-40B4-BE49-F238E27FC236}">
                <a16:creationId xmlns="" xmlns:a16="http://schemas.microsoft.com/office/drawing/2014/main" id="{F18C1FA1-F692-473E-82A4-12624972652D}"/>
              </a:ext>
            </a:extLst>
          </p:cNvPr>
          <p:cNvSpPr>
            <a:spLocks noGrp="1"/>
          </p:cNvSpPr>
          <p:nvPr>
            <p:ph idx="1"/>
          </p:nvPr>
        </p:nvSpPr>
        <p:spPr/>
        <p:txBody>
          <a:bodyPr/>
          <a:lstStyle/>
          <a:p>
            <a:r>
              <a:rPr lang="en-AU" dirty="0"/>
              <a:t>80% of patients with PTA &lt;2/52 have a good outcome but only 46% of with PTA between 4-6/52</a:t>
            </a:r>
          </a:p>
          <a:p>
            <a:r>
              <a:rPr lang="en-AU" dirty="0"/>
              <a:t>PTA of &gt;48days indicative of poor employment outcome at 1 year post injury</a:t>
            </a:r>
          </a:p>
          <a:p>
            <a:r>
              <a:rPr lang="en-AU" dirty="0"/>
              <a:t>PTA of &gt;=54 days indicative of need for supervision in ADLS post injury</a:t>
            </a:r>
          </a:p>
          <a:p>
            <a:endParaRPr lang="en-AU" dirty="0"/>
          </a:p>
        </p:txBody>
      </p:sp>
    </p:spTree>
    <p:extLst>
      <p:ext uri="{BB962C8B-B14F-4D97-AF65-F5344CB8AC3E}">
        <p14:creationId xmlns:p14="http://schemas.microsoft.com/office/powerpoint/2010/main" val="3700171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01E0D6-5166-4E11-88C9-16E7F35559B8}"/>
              </a:ext>
            </a:extLst>
          </p:cNvPr>
          <p:cNvSpPr>
            <a:spLocks noGrp="1"/>
          </p:cNvSpPr>
          <p:nvPr>
            <p:ph type="ctrTitle"/>
          </p:nvPr>
        </p:nvSpPr>
        <p:spPr/>
        <p:txBody>
          <a:bodyPr/>
          <a:lstStyle/>
          <a:p>
            <a:r>
              <a:rPr lang="en-AU" dirty="0"/>
              <a:t>The practicalities of Severe </a:t>
            </a:r>
            <a:r>
              <a:rPr lang="en-AU" dirty="0" err="1"/>
              <a:t>tbi</a:t>
            </a:r>
            <a:r>
              <a:rPr lang="en-AU" dirty="0"/>
              <a:t> management</a:t>
            </a:r>
          </a:p>
        </p:txBody>
      </p:sp>
      <p:sp>
        <p:nvSpPr>
          <p:cNvPr id="3" name="Subtitle 2">
            <a:extLst>
              <a:ext uri="{FF2B5EF4-FFF2-40B4-BE49-F238E27FC236}">
                <a16:creationId xmlns="" xmlns:a16="http://schemas.microsoft.com/office/drawing/2014/main" id="{44FE31AF-C144-4B2F-8AE9-79233502ED92}"/>
              </a:ext>
            </a:extLst>
          </p:cNvPr>
          <p:cNvSpPr>
            <a:spLocks noGrp="1"/>
          </p:cNvSpPr>
          <p:nvPr>
            <p:ph type="subTitle" idx="1"/>
          </p:nvPr>
        </p:nvSpPr>
        <p:spPr/>
        <p:txBody>
          <a:bodyPr/>
          <a:lstStyle/>
          <a:p>
            <a:pPr algn="ctr"/>
            <a:r>
              <a:rPr lang="en-AU" dirty="0"/>
              <a:t>from a rehab physicians point of view</a:t>
            </a:r>
          </a:p>
        </p:txBody>
      </p:sp>
    </p:spTree>
    <p:extLst>
      <p:ext uri="{BB962C8B-B14F-4D97-AF65-F5344CB8AC3E}">
        <p14:creationId xmlns:p14="http://schemas.microsoft.com/office/powerpoint/2010/main" val="2321639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A1CAA0-9552-40E4-9E43-5883D0A9820F}"/>
              </a:ext>
            </a:extLst>
          </p:cNvPr>
          <p:cNvSpPr>
            <a:spLocks noGrp="1"/>
          </p:cNvSpPr>
          <p:nvPr>
            <p:ph type="title"/>
          </p:nvPr>
        </p:nvSpPr>
        <p:spPr/>
        <p:txBody>
          <a:bodyPr/>
          <a:lstStyle/>
          <a:p>
            <a:r>
              <a:rPr lang="en-AU" dirty="0"/>
              <a:t>What do I want to know about a patient with a severe TBI ..</a:t>
            </a:r>
          </a:p>
        </p:txBody>
      </p:sp>
      <p:sp>
        <p:nvSpPr>
          <p:cNvPr id="3" name="Content Placeholder 2">
            <a:extLst>
              <a:ext uri="{FF2B5EF4-FFF2-40B4-BE49-F238E27FC236}">
                <a16:creationId xmlns="" xmlns:a16="http://schemas.microsoft.com/office/drawing/2014/main" id="{D8098FEB-5F80-4DDB-ABFC-3E1B2258B4FA}"/>
              </a:ext>
            </a:extLst>
          </p:cNvPr>
          <p:cNvSpPr>
            <a:spLocks noGrp="1"/>
          </p:cNvSpPr>
          <p:nvPr>
            <p:ph idx="1"/>
          </p:nvPr>
        </p:nvSpPr>
        <p:spPr/>
        <p:txBody>
          <a:bodyPr>
            <a:normAutofit fontScale="92500"/>
          </a:bodyPr>
          <a:lstStyle/>
          <a:p>
            <a:r>
              <a:rPr lang="en-AU" dirty="0"/>
              <a:t>History: mechanism of injury, </a:t>
            </a:r>
            <a:r>
              <a:rPr lang="en-AU" dirty="0" err="1"/>
              <a:t>neurosx</a:t>
            </a:r>
            <a:r>
              <a:rPr lang="en-AU" dirty="0"/>
              <a:t> management</a:t>
            </a:r>
          </a:p>
          <a:p>
            <a:pPr lvl="1"/>
            <a:r>
              <a:rPr lang="en-AU" dirty="0"/>
              <a:t>WHERE did the trauma occur? Workplace, Public or private road and appropriate paperwork completed</a:t>
            </a:r>
          </a:p>
          <a:p>
            <a:r>
              <a:rPr lang="en-AU" dirty="0"/>
              <a:t>Seizures and anti-epileptics: why and when were they commenced – accurate seizure history</a:t>
            </a:r>
          </a:p>
          <a:p>
            <a:r>
              <a:rPr lang="en-AU" dirty="0"/>
              <a:t>Delirium: ICU, TBI, Meds, Seizures.. So many reasons, manage as you would a delirious elderly patient</a:t>
            </a:r>
          </a:p>
          <a:p>
            <a:r>
              <a:rPr lang="en-AU" dirty="0"/>
              <a:t>Behavioural management:  AVOID all physical and chemical restraints unless patient is a danger to themselves or another:  </a:t>
            </a:r>
          </a:p>
          <a:p>
            <a:pPr lvl="1"/>
            <a:r>
              <a:rPr lang="en-AU" dirty="0"/>
              <a:t>ASK REHAB NOT PSYCHIATRY! </a:t>
            </a:r>
            <a:r>
              <a:rPr lang="en-AU" dirty="0" err="1"/>
              <a:t>NeuroSx</a:t>
            </a:r>
            <a:r>
              <a:rPr lang="en-AU" dirty="0"/>
              <a:t> plan: follow-up imaging, </a:t>
            </a:r>
            <a:r>
              <a:rPr lang="en-AU" dirty="0" err="1"/>
              <a:t>whens</a:t>
            </a:r>
            <a:r>
              <a:rPr lang="en-AU" dirty="0"/>
              <a:t> the skull going back in and planned return to theatre</a:t>
            </a:r>
          </a:p>
          <a:p>
            <a:r>
              <a:rPr lang="en-AU" dirty="0"/>
              <a:t>Polytrauma: Weight bearing restrictions</a:t>
            </a:r>
          </a:p>
          <a:p>
            <a:r>
              <a:rPr lang="en-AU" dirty="0"/>
              <a:t>Family &amp; carer support: SW referral</a:t>
            </a:r>
          </a:p>
          <a:p>
            <a:r>
              <a:rPr lang="en-AU" dirty="0"/>
              <a:t>NDIS application</a:t>
            </a:r>
          </a:p>
        </p:txBody>
      </p:sp>
    </p:spTree>
    <p:extLst>
      <p:ext uri="{BB962C8B-B14F-4D97-AF65-F5344CB8AC3E}">
        <p14:creationId xmlns:p14="http://schemas.microsoft.com/office/powerpoint/2010/main" val="3196947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935FB7-4F68-4614-AED8-7B1966F19974}"/>
              </a:ext>
            </a:extLst>
          </p:cNvPr>
          <p:cNvSpPr>
            <a:spLocks noGrp="1"/>
          </p:cNvSpPr>
          <p:nvPr>
            <p:ph type="title"/>
          </p:nvPr>
        </p:nvSpPr>
        <p:spPr/>
        <p:txBody>
          <a:bodyPr/>
          <a:lstStyle/>
          <a:p>
            <a:r>
              <a:rPr lang="en-AU" dirty="0"/>
              <a:t>Treating Agitation in TBI: FIND the problem</a:t>
            </a:r>
          </a:p>
        </p:txBody>
      </p:sp>
      <p:sp>
        <p:nvSpPr>
          <p:cNvPr id="4" name="Text Placeholder 3">
            <a:extLst>
              <a:ext uri="{FF2B5EF4-FFF2-40B4-BE49-F238E27FC236}">
                <a16:creationId xmlns="" xmlns:a16="http://schemas.microsoft.com/office/drawing/2014/main" id="{C9A1C103-A2C9-40F4-A436-92962214844B}"/>
              </a:ext>
            </a:extLst>
          </p:cNvPr>
          <p:cNvSpPr>
            <a:spLocks noGrp="1"/>
          </p:cNvSpPr>
          <p:nvPr>
            <p:ph type="body" idx="1"/>
          </p:nvPr>
        </p:nvSpPr>
        <p:spPr/>
        <p:txBody>
          <a:bodyPr/>
          <a:lstStyle/>
          <a:p>
            <a:r>
              <a:rPr lang="en-AU" dirty="0"/>
              <a:t>GOOD</a:t>
            </a:r>
          </a:p>
        </p:txBody>
      </p:sp>
      <p:sp>
        <p:nvSpPr>
          <p:cNvPr id="3" name="Content Placeholder 2">
            <a:extLst>
              <a:ext uri="{FF2B5EF4-FFF2-40B4-BE49-F238E27FC236}">
                <a16:creationId xmlns="" xmlns:a16="http://schemas.microsoft.com/office/drawing/2014/main" id="{889274B9-9F5C-4202-B1AF-D354EA39572F}"/>
              </a:ext>
            </a:extLst>
          </p:cNvPr>
          <p:cNvSpPr>
            <a:spLocks noGrp="1"/>
          </p:cNvSpPr>
          <p:nvPr>
            <p:ph sz="half" idx="2"/>
          </p:nvPr>
        </p:nvSpPr>
        <p:spPr/>
        <p:txBody>
          <a:bodyPr/>
          <a:lstStyle/>
          <a:p>
            <a:r>
              <a:rPr lang="en-AU" dirty="0"/>
              <a:t>Anti-psychotics: Blocking D2 receptors can lead to positive or negative symptoms – Case by Case</a:t>
            </a:r>
          </a:p>
          <a:p>
            <a:r>
              <a:rPr lang="en-AU" dirty="0"/>
              <a:t>Beta Blockers: </a:t>
            </a:r>
            <a:r>
              <a:rPr lang="en-AU" dirty="0" err="1"/>
              <a:t>Propanolol</a:t>
            </a:r>
            <a:r>
              <a:rPr lang="en-AU" dirty="0"/>
              <a:t> IV</a:t>
            </a:r>
          </a:p>
          <a:p>
            <a:r>
              <a:rPr lang="en-AU" dirty="0"/>
              <a:t>Risperidone:  </a:t>
            </a:r>
          </a:p>
          <a:p>
            <a:r>
              <a:rPr lang="en-AU" dirty="0"/>
              <a:t>Mood </a:t>
            </a:r>
            <a:r>
              <a:rPr lang="en-AU" dirty="0" err="1"/>
              <a:t>Stabliser</a:t>
            </a:r>
            <a:r>
              <a:rPr lang="en-AU" dirty="0"/>
              <a:t> anti-epileptics</a:t>
            </a:r>
          </a:p>
          <a:p>
            <a:r>
              <a:rPr lang="en-AU" dirty="0"/>
              <a:t>Lithium</a:t>
            </a:r>
          </a:p>
          <a:p>
            <a:r>
              <a:rPr lang="en-AU" dirty="0"/>
              <a:t>Amantadine</a:t>
            </a:r>
          </a:p>
        </p:txBody>
      </p:sp>
      <p:sp>
        <p:nvSpPr>
          <p:cNvPr id="5" name="Text Placeholder 4">
            <a:extLst>
              <a:ext uri="{FF2B5EF4-FFF2-40B4-BE49-F238E27FC236}">
                <a16:creationId xmlns="" xmlns:a16="http://schemas.microsoft.com/office/drawing/2014/main" id="{9675EEEC-201E-493F-B31F-0F2A472233F8}"/>
              </a:ext>
            </a:extLst>
          </p:cNvPr>
          <p:cNvSpPr>
            <a:spLocks noGrp="1"/>
          </p:cNvSpPr>
          <p:nvPr>
            <p:ph type="body" sz="quarter" idx="3"/>
          </p:nvPr>
        </p:nvSpPr>
        <p:spPr/>
        <p:txBody>
          <a:bodyPr/>
          <a:lstStyle/>
          <a:p>
            <a:r>
              <a:rPr lang="en-AU" dirty="0"/>
              <a:t>BAD</a:t>
            </a:r>
          </a:p>
        </p:txBody>
      </p:sp>
      <p:sp>
        <p:nvSpPr>
          <p:cNvPr id="6" name="Content Placeholder 5">
            <a:extLst>
              <a:ext uri="{FF2B5EF4-FFF2-40B4-BE49-F238E27FC236}">
                <a16:creationId xmlns="" xmlns:a16="http://schemas.microsoft.com/office/drawing/2014/main" id="{222CD0DA-EFA1-4D6C-BC0D-5A7DD5FC9585}"/>
              </a:ext>
            </a:extLst>
          </p:cNvPr>
          <p:cNvSpPr>
            <a:spLocks noGrp="1"/>
          </p:cNvSpPr>
          <p:nvPr>
            <p:ph sz="quarter" idx="4"/>
          </p:nvPr>
        </p:nvSpPr>
        <p:spPr/>
        <p:txBody>
          <a:bodyPr/>
          <a:lstStyle/>
          <a:p>
            <a:r>
              <a:rPr lang="en-AU" dirty="0"/>
              <a:t>Anti-psychotics: Blocking D2 receptors can lead to positive or negative symptoms - Case by Case</a:t>
            </a:r>
          </a:p>
          <a:p>
            <a:r>
              <a:rPr lang="en-AU" dirty="0"/>
              <a:t>Benzos: Slows motor recovery and PTA resolution</a:t>
            </a:r>
          </a:p>
          <a:p>
            <a:r>
              <a:rPr lang="en-AU" dirty="0"/>
              <a:t>Haloperidol: slows motor recovery</a:t>
            </a:r>
          </a:p>
          <a:p>
            <a:endParaRPr lang="en-AU" dirty="0"/>
          </a:p>
        </p:txBody>
      </p:sp>
    </p:spTree>
    <p:extLst>
      <p:ext uri="{BB962C8B-B14F-4D97-AF65-F5344CB8AC3E}">
        <p14:creationId xmlns:p14="http://schemas.microsoft.com/office/powerpoint/2010/main" val="14953591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0154" y="558018"/>
            <a:ext cx="7974660" cy="6299982"/>
          </a:xfrm>
          <a:prstGeom prst="rect">
            <a:avLst/>
          </a:prstGeom>
        </p:spPr>
      </p:pic>
    </p:spTree>
    <p:extLst>
      <p:ext uri="{BB962C8B-B14F-4D97-AF65-F5344CB8AC3E}">
        <p14:creationId xmlns:p14="http://schemas.microsoft.com/office/powerpoint/2010/main" val="18248681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8203F9-0366-431F-913C-4B4B411651B8}"/>
              </a:ext>
            </a:extLst>
          </p:cNvPr>
          <p:cNvSpPr>
            <a:spLocks noGrp="1"/>
          </p:cNvSpPr>
          <p:nvPr>
            <p:ph type="title"/>
          </p:nvPr>
        </p:nvSpPr>
        <p:spPr/>
        <p:txBody>
          <a:bodyPr/>
          <a:lstStyle/>
          <a:p>
            <a:r>
              <a:rPr lang="en-AU" dirty="0"/>
              <a:t>Disposition: Severe TBI in </a:t>
            </a:r>
            <a:r>
              <a:rPr lang="en-AU" dirty="0" err="1"/>
              <a:t>nsw</a:t>
            </a:r>
            <a:endParaRPr lang="en-AU" dirty="0"/>
          </a:p>
        </p:txBody>
      </p:sp>
      <p:sp>
        <p:nvSpPr>
          <p:cNvPr id="3" name="Content Placeholder 2">
            <a:extLst>
              <a:ext uri="{FF2B5EF4-FFF2-40B4-BE49-F238E27FC236}">
                <a16:creationId xmlns="" xmlns:a16="http://schemas.microsoft.com/office/drawing/2014/main" id="{D3DC7517-A7D6-41A6-9B6E-424A095A44B1}"/>
              </a:ext>
            </a:extLst>
          </p:cNvPr>
          <p:cNvSpPr>
            <a:spLocks noGrp="1"/>
          </p:cNvSpPr>
          <p:nvPr>
            <p:ph idx="1"/>
          </p:nvPr>
        </p:nvSpPr>
        <p:spPr/>
        <p:txBody>
          <a:bodyPr/>
          <a:lstStyle/>
          <a:p>
            <a:r>
              <a:rPr lang="en-AU" dirty="0"/>
              <a:t>3 </a:t>
            </a:r>
            <a:r>
              <a:rPr lang="en-AU" dirty="0" err="1"/>
              <a:t>Statewide</a:t>
            </a:r>
            <a:r>
              <a:rPr lang="en-AU" dirty="0"/>
              <a:t> Brain Injury Units: Royal Ryde, Westmead and Liverpool (CTP funded)</a:t>
            </a:r>
          </a:p>
          <a:p>
            <a:pPr lvl="1"/>
            <a:r>
              <a:rPr lang="en-AU" dirty="0"/>
              <a:t>11 other services </a:t>
            </a:r>
            <a:r>
              <a:rPr lang="en-AU" dirty="0" err="1"/>
              <a:t>inc</a:t>
            </a:r>
            <a:r>
              <a:rPr lang="en-AU" dirty="0"/>
              <a:t> community, rural inpatient &amp; transitional services</a:t>
            </a:r>
          </a:p>
          <a:p>
            <a:r>
              <a:rPr lang="en-AU" dirty="0"/>
              <a:t>Admission Criteria:</a:t>
            </a:r>
          </a:p>
          <a:p>
            <a:pPr lvl="1"/>
            <a:r>
              <a:rPr lang="en-AU" dirty="0"/>
              <a:t>Working age </a:t>
            </a:r>
          </a:p>
          <a:p>
            <a:pPr lvl="1"/>
            <a:r>
              <a:rPr lang="en-AU" dirty="0"/>
              <a:t>With a discharge destination</a:t>
            </a:r>
          </a:p>
          <a:p>
            <a:pPr lvl="1"/>
            <a:r>
              <a:rPr lang="en-AU" dirty="0"/>
              <a:t>1 x Non-traumatic Brain Injury Unit and that’s in Victoria</a:t>
            </a:r>
          </a:p>
          <a:p>
            <a:r>
              <a:rPr lang="en-AU" dirty="0"/>
              <a:t>Raises the question of long-term care for young patients with severe behavioural and functional disabilities …</a:t>
            </a:r>
          </a:p>
          <a:p>
            <a:r>
              <a:rPr lang="en-AU" dirty="0"/>
              <a:t>We will often take a medically stable, containable BI patient to Sacred Heart whilst awaiting specialised BIU. However SHH is NOT a secure facility so absconding is a real risk in a cognitively impaired cohort</a:t>
            </a:r>
          </a:p>
        </p:txBody>
      </p:sp>
    </p:spTree>
    <p:extLst>
      <p:ext uri="{BB962C8B-B14F-4D97-AF65-F5344CB8AC3E}">
        <p14:creationId xmlns:p14="http://schemas.microsoft.com/office/powerpoint/2010/main" val="33631689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52236C-141F-45CB-A96A-330F5726BAA5}"/>
              </a:ext>
            </a:extLst>
          </p:cNvPr>
          <p:cNvSpPr>
            <a:spLocks noGrp="1"/>
          </p:cNvSpPr>
          <p:nvPr>
            <p:ph type="title"/>
          </p:nvPr>
        </p:nvSpPr>
        <p:spPr/>
        <p:txBody>
          <a:bodyPr/>
          <a:lstStyle/>
          <a:p>
            <a:r>
              <a:rPr lang="en-AU" dirty="0"/>
              <a:t>A quick slide on seizures +/- epilepsy</a:t>
            </a:r>
          </a:p>
        </p:txBody>
      </p:sp>
      <p:sp>
        <p:nvSpPr>
          <p:cNvPr id="4" name="Content Placeholder 3">
            <a:extLst>
              <a:ext uri="{FF2B5EF4-FFF2-40B4-BE49-F238E27FC236}">
                <a16:creationId xmlns="" xmlns:a16="http://schemas.microsoft.com/office/drawing/2014/main" id="{F0F06A97-6F06-403D-8DA0-C369C1B5C24F}"/>
              </a:ext>
            </a:extLst>
          </p:cNvPr>
          <p:cNvSpPr>
            <a:spLocks noGrp="1"/>
          </p:cNvSpPr>
          <p:nvPr>
            <p:ph sz="half" idx="1"/>
          </p:nvPr>
        </p:nvSpPr>
        <p:spPr/>
        <p:txBody>
          <a:bodyPr>
            <a:normAutofit fontScale="85000" lnSpcReduction="20000"/>
          </a:bodyPr>
          <a:lstStyle/>
          <a:p>
            <a:r>
              <a:rPr lang="en-AU" dirty="0"/>
              <a:t>Immediate PTS: 	within the first 24 hours postinjury.</a:t>
            </a:r>
          </a:p>
          <a:p>
            <a:r>
              <a:rPr lang="en-AU" dirty="0"/>
              <a:t>Early PTS: 		within the first week (24 hours to 7 days).</a:t>
            </a:r>
          </a:p>
          <a:p>
            <a:r>
              <a:rPr lang="en-AU" dirty="0"/>
              <a:t>Late PTS: 		after the first week.</a:t>
            </a:r>
          </a:p>
          <a:p>
            <a:r>
              <a:rPr lang="en-AU" b="1" dirty="0"/>
              <a:t>Risk Factors Associated With Late Posttraumatic Seizures </a:t>
            </a:r>
          </a:p>
          <a:p>
            <a:pPr lvl="1"/>
            <a:r>
              <a:rPr lang="en-AU" dirty="0"/>
              <a:t>Penetrating head injury: 					33–50%</a:t>
            </a:r>
          </a:p>
          <a:p>
            <a:pPr lvl="1"/>
            <a:r>
              <a:rPr lang="en-AU" dirty="0"/>
              <a:t>Intracranial hematoma: 					25–30%</a:t>
            </a:r>
          </a:p>
          <a:p>
            <a:pPr lvl="1"/>
            <a:r>
              <a:rPr lang="en-AU" dirty="0"/>
              <a:t>Early posttraumatic seizure (&gt; 24 hours to 7 days): 	25%</a:t>
            </a:r>
          </a:p>
          <a:p>
            <a:pPr lvl="1"/>
            <a:r>
              <a:rPr lang="en-AU" dirty="0"/>
              <a:t>Depressed skull fracture: 					3–70%</a:t>
            </a:r>
          </a:p>
          <a:p>
            <a:pPr lvl="1"/>
            <a:r>
              <a:rPr lang="en-AU" dirty="0"/>
              <a:t>Prolonged coma or posttraumatic amnesia (&gt; 24 hours): 35%</a:t>
            </a:r>
          </a:p>
          <a:p>
            <a:pPr lvl="1"/>
            <a:r>
              <a:rPr lang="en-AU" dirty="0"/>
              <a:t>Other risk factors: Dural tearing, Presence of foreign bodies, Focal signs such as aphasia and hemiplegia, Age, Alcohol abuse, Use of tricyclic antidepressants TCAs</a:t>
            </a:r>
          </a:p>
        </p:txBody>
      </p:sp>
      <p:sp>
        <p:nvSpPr>
          <p:cNvPr id="5" name="Content Placeholder 4">
            <a:extLst>
              <a:ext uri="{FF2B5EF4-FFF2-40B4-BE49-F238E27FC236}">
                <a16:creationId xmlns="" xmlns:a16="http://schemas.microsoft.com/office/drawing/2014/main" id="{76F0A4DE-33AA-44D5-83E7-064FC16A5CE0}"/>
              </a:ext>
            </a:extLst>
          </p:cNvPr>
          <p:cNvSpPr>
            <a:spLocks noGrp="1"/>
          </p:cNvSpPr>
          <p:nvPr>
            <p:ph sz="half" idx="2"/>
          </p:nvPr>
        </p:nvSpPr>
        <p:spPr/>
        <p:txBody>
          <a:bodyPr>
            <a:normAutofit fontScale="92500" lnSpcReduction="20000"/>
          </a:bodyPr>
          <a:lstStyle/>
          <a:p>
            <a:r>
              <a:rPr lang="en-AU" b="1" dirty="0"/>
              <a:t>TBI Severity and Incidence of Posttraumatic Seizures</a:t>
            </a:r>
          </a:p>
          <a:p>
            <a:r>
              <a:rPr lang="en-AU" dirty="0"/>
              <a:t>A 1998 study evaluated a group of 4,541 patients with TBI (characterized by loss of consciousness, posttraumatic amnesia, SDH, or skull fracture) were divided into 3 categories:</a:t>
            </a:r>
          </a:p>
          <a:p>
            <a:pPr marL="0" indent="0">
              <a:buNone/>
            </a:pPr>
            <a:r>
              <a:rPr lang="en-AU" dirty="0"/>
              <a:t>• Incidence of seizures in these different categories:</a:t>
            </a:r>
          </a:p>
          <a:p>
            <a:r>
              <a:rPr lang="en-AU" dirty="0"/>
              <a:t>– Mild TBI: 1.5%</a:t>
            </a:r>
          </a:p>
          <a:p>
            <a:r>
              <a:rPr lang="en-AU" dirty="0"/>
              <a:t>– Moderate TBI: 2.9%</a:t>
            </a:r>
          </a:p>
          <a:p>
            <a:r>
              <a:rPr lang="en-AU" dirty="0"/>
              <a:t>– Severe TBI: 17%</a:t>
            </a:r>
          </a:p>
          <a:p>
            <a:r>
              <a:rPr lang="en-AU" dirty="0"/>
              <a:t>– Overall incidence (all patients): 3.1%</a:t>
            </a:r>
          </a:p>
          <a:p>
            <a:pPr algn="r"/>
            <a:r>
              <a:rPr lang="en-AU" dirty="0"/>
              <a:t>(</a:t>
            </a:r>
            <a:r>
              <a:rPr lang="en-AU" dirty="0" err="1"/>
              <a:t>Annegers</a:t>
            </a:r>
            <a:r>
              <a:rPr lang="en-AU" dirty="0"/>
              <a:t> et al, 1998.)</a:t>
            </a:r>
          </a:p>
        </p:txBody>
      </p:sp>
    </p:spTree>
    <p:extLst>
      <p:ext uri="{BB962C8B-B14F-4D97-AF65-F5344CB8AC3E}">
        <p14:creationId xmlns:p14="http://schemas.microsoft.com/office/powerpoint/2010/main" val="324796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A0ABE6-DC55-4F59-9CD9-02A697128CC5}"/>
              </a:ext>
            </a:extLst>
          </p:cNvPr>
          <p:cNvSpPr>
            <a:spLocks noGrp="1"/>
          </p:cNvSpPr>
          <p:nvPr>
            <p:ph type="ctrTitle"/>
          </p:nvPr>
        </p:nvSpPr>
        <p:spPr/>
        <p:txBody>
          <a:bodyPr/>
          <a:lstStyle/>
          <a:p>
            <a:pPr algn="ctr"/>
            <a:r>
              <a:rPr lang="en-AU" dirty="0"/>
              <a:t>The practicalities of Moderate </a:t>
            </a:r>
            <a:r>
              <a:rPr lang="en-AU" dirty="0" err="1"/>
              <a:t>tbi</a:t>
            </a:r>
            <a:r>
              <a:rPr lang="en-AU" dirty="0"/>
              <a:t> management</a:t>
            </a:r>
          </a:p>
        </p:txBody>
      </p:sp>
      <p:sp>
        <p:nvSpPr>
          <p:cNvPr id="3" name="Subtitle 2">
            <a:extLst>
              <a:ext uri="{FF2B5EF4-FFF2-40B4-BE49-F238E27FC236}">
                <a16:creationId xmlns="" xmlns:a16="http://schemas.microsoft.com/office/drawing/2014/main" id="{BCC933FE-17F4-4E2C-92FD-65CE7A2E782E}"/>
              </a:ext>
            </a:extLst>
          </p:cNvPr>
          <p:cNvSpPr>
            <a:spLocks noGrp="1"/>
          </p:cNvSpPr>
          <p:nvPr>
            <p:ph type="subTitle" idx="1"/>
          </p:nvPr>
        </p:nvSpPr>
        <p:spPr/>
        <p:txBody>
          <a:bodyPr/>
          <a:lstStyle/>
          <a:p>
            <a:pPr algn="ctr"/>
            <a:r>
              <a:rPr lang="en-AU" dirty="0"/>
              <a:t>From a rehab physicians point of view</a:t>
            </a:r>
          </a:p>
        </p:txBody>
      </p:sp>
    </p:spTree>
    <p:extLst>
      <p:ext uri="{BB962C8B-B14F-4D97-AF65-F5344CB8AC3E}">
        <p14:creationId xmlns:p14="http://schemas.microsoft.com/office/powerpoint/2010/main" val="19198439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82AC1E-FF6C-4571-A04E-82DDA9743F94}"/>
              </a:ext>
            </a:extLst>
          </p:cNvPr>
          <p:cNvSpPr>
            <a:spLocks noGrp="1"/>
          </p:cNvSpPr>
          <p:nvPr>
            <p:ph type="title"/>
          </p:nvPr>
        </p:nvSpPr>
        <p:spPr/>
        <p:txBody>
          <a:bodyPr/>
          <a:lstStyle/>
          <a:p>
            <a:r>
              <a:rPr lang="en-AU" dirty="0"/>
              <a:t>MANAGEMENT OF Moderate TBI</a:t>
            </a:r>
          </a:p>
        </p:txBody>
      </p:sp>
      <p:sp>
        <p:nvSpPr>
          <p:cNvPr id="3" name="Content Placeholder 2">
            <a:extLst>
              <a:ext uri="{FF2B5EF4-FFF2-40B4-BE49-F238E27FC236}">
                <a16:creationId xmlns="" xmlns:a16="http://schemas.microsoft.com/office/drawing/2014/main" id="{F63A5381-2F6D-4D11-A881-DF2BDA76CE3D}"/>
              </a:ext>
            </a:extLst>
          </p:cNvPr>
          <p:cNvSpPr>
            <a:spLocks noGrp="1"/>
          </p:cNvSpPr>
          <p:nvPr>
            <p:ph idx="1"/>
          </p:nvPr>
        </p:nvSpPr>
        <p:spPr/>
        <p:txBody>
          <a:bodyPr/>
          <a:lstStyle/>
          <a:p>
            <a:r>
              <a:rPr lang="en-AU" dirty="0"/>
              <a:t>Admitted under </a:t>
            </a:r>
            <a:r>
              <a:rPr lang="en-AU" dirty="0" err="1"/>
              <a:t>NeuroSx</a:t>
            </a:r>
            <a:endParaRPr lang="en-AU" dirty="0"/>
          </a:p>
          <a:p>
            <a:r>
              <a:rPr lang="en-AU" dirty="0"/>
              <a:t>May or may not have an operation</a:t>
            </a:r>
          </a:p>
          <a:p>
            <a:r>
              <a:rPr lang="en-AU" dirty="0"/>
              <a:t>IDEALLY: Remain an in-</a:t>
            </a:r>
            <a:r>
              <a:rPr lang="en-AU" dirty="0" err="1"/>
              <a:t>pt</a:t>
            </a:r>
            <a:r>
              <a:rPr lang="en-AU" dirty="0"/>
              <a:t> until clear PTA and a safe discharge destination is achieved</a:t>
            </a:r>
          </a:p>
          <a:p>
            <a:r>
              <a:rPr lang="en-AU" dirty="0"/>
              <a:t>May require in-</a:t>
            </a:r>
            <a:r>
              <a:rPr lang="en-AU" dirty="0" err="1"/>
              <a:t>pt</a:t>
            </a:r>
            <a:r>
              <a:rPr lang="en-AU" dirty="0"/>
              <a:t> rehab (BIU generally don’t have capacity for these patients so at a general centre </a:t>
            </a:r>
            <a:r>
              <a:rPr lang="en-AU" dirty="0" err="1"/>
              <a:t>eg</a:t>
            </a:r>
            <a:r>
              <a:rPr lang="en-AU" dirty="0"/>
              <a:t> SHH)</a:t>
            </a:r>
          </a:p>
          <a:p>
            <a:r>
              <a:rPr lang="en-AU" dirty="0"/>
              <a:t>Often discharge home with ward based therapy (+/-MRT)</a:t>
            </a:r>
          </a:p>
          <a:p>
            <a:r>
              <a:rPr lang="en-AU" dirty="0"/>
              <a:t>Follow-up at a specialised BIU unless they clear PTA and function recovers adequately to be safe in the community</a:t>
            </a:r>
          </a:p>
        </p:txBody>
      </p:sp>
    </p:spTree>
    <p:extLst>
      <p:ext uri="{BB962C8B-B14F-4D97-AF65-F5344CB8AC3E}">
        <p14:creationId xmlns:p14="http://schemas.microsoft.com/office/powerpoint/2010/main" val="2729662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56649C-9133-4E7C-ADD2-AF47E84058CA}"/>
              </a:ext>
            </a:extLst>
          </p:cNvPr>
          <p:cNvSpPr>
            <a:spLocks noGrp="1"/>
          </p:cNvSpPr>
          <p:nvPr>
            <p:ph type="ctrTitle"/>
          </p:nvPr>
        </p:nvSpPr>
        <p:spPr/>
        <p:txBody>
          <a:bodyPr/>
          <a:lstStyle/>
          <a:p>
            <a:pPr algn="ctr"/>
            <a:r>
              <a:rPr lang="en-AU" dirty="0"/>
              <a:t>Mild traumatic brain injury</a:t>
            </a:r>
          </a:p>
        </p:txBody>
      </p:sp>
      <p:sp>
        <p:nvSpPr>
          <p:cNvPr id="3" name="Subtitle 2">
            <a:extLst>
              <a:ext uri="{FF2B5EF4-FFF2-40B4-BE49-F238E27FC236}">
                <a16:creationId xmlns="" xmlns:a16="http://schemas.microsoft.com/office/drawing/2014/main" id="{8F1E1E5A-B432-49B8-BBD0-60310AF53346}"/>
              </a:ext>
            </a:extLst>
          </p:cNvPr>
          <p:cNvSpPr>
            <a:spLocks noGrp="1"/>
          </p:cNvSpPr>
          <p:nvPr>
            <p:ph type="subTitle" idx="1"/>
          </p:nvPr>
        </p:nvSpPr>
        <p:spPr/>
        <p:txBody>
          <a:bodyPr/>
          <a:lstStyle/>
          <a:p>
            <a:pPr algn="ctr"/>
            <a:r>
              <a:rPr lang="en-AU" dirty="0"/>
              <a:t>Common sense isn’t that common especially with cognitive impairment</a:t>
            </a:r>
          </a:p>
        </p:txBody>
      </p:sp>
    </p:spTree>
    <p:extLst>
      <p:ext uri="{BB962C8B-B14F-4D97-AF65-F5344CB8AC3E}">
        <p14:creationId xmlns:p14="http://schemas.microsoft.com/office/powerpoint/2010/main" val="1963266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6ECAF-8CA4-406F-B8DA-DE204A0FD5BE}"/>
              </a:ext>
            </a:extLst>
          </p:cNvPr>
          <p:cNvSpPr>
            <a:spLocks noGrp="1"/>
          </p:cNvSpPr>
          <p:nvPr>
            <p:ph type="title"/>
          </p:nvPr>
        </p:nvSpPr>
        <p:spPr/>
        <p:txBody>
          <a:bodyPr/>
          <a:lstStyle/>
          <a:p>
            <a:r>
              <a:rPr lang="en-AU" dirty="0"/>
              <a:t>Post concussive syndrome</a:t>
            </a:r>
          </a:p>
        </p:txBody>
      </p:sp>
      <p:sp>
        <p:nvSpPr>
          <p:cNvPr id="3" name="Content Placeholder 2">
            <a:extLst>
              <a:ext uri="{FF2B5EF4-FFF2-40B4-BE49-F238E27FC236}">
                <a16:creationId xmlns="" xmlns:a16="http://schemas.microsoft.com/office/drawing/2014/main" id="{167DB207-4F56-4A7B-9DF2-C97CD2918904}"/>
              </a:ext>
            </a:extLst>
          </p:cNvPr>
          <p:cNvSpPr>
            <a:spLocks noGrp="1"/>
          </p:cNvSpPr>
          <p:nvPr>
            <p:ph idx="1"/>
          </p:nvPr>
        </p:nvSpPr>
        <p:spPr/>
        <p:txBody>
          <a:bodyPr/>
          <a:lstStyle/>
          <a:p>
            <a:r>
              <a:rPr lang="en-AU" dirty="0"/>
              <a:t>A common sequelae of </a:t>
            </a:r>
            <a:r>
              <a:rPr lang="en-AU" dirty="0" err="1"/>
              <a:t>tbi</a:t>
            </a:r>
            <a:r>
              <a:rPr lang="en-AU" dirty="0"/>
              <a:t>; a symptom complex including headache, dizziness, neuropsychiatric symptoms and cognitive impairment</a:t>
            </a:r>
          </a:p>
          <a:p>
            <a:r>
              <a:rPr lang="en-AU" dirty="0"/>
              <a:t>Vague, subjective and common in any heterogeneous population and but potentially debilitating</a:t>
            </a:r>
          </a:p>
          <a:p>
            <a:r>
              <a:rPr lang="en-AU" dirty="0"/>
              <a:t>Unusual to have a lot of physical manifestations in a simple </a:t>
            </a:r>
            <a:r>
              <a:rPr lang="en-AU" dirty="0" err="1"/>
              <a:t>mTBI</a:t>
            </a:r>
            <a:r>
              <a:rPr lang="en-AU" dirty="0"/>
              <a:t> – reconsider your diagnosis</a:t>
            </a:r>
          </a:p>
          <a:p>
            <a:r>
              <a:rPr lang="en-AU" dirty="0"/>
              <a:t>Affecting between 30-80% of those with mild to moderate </a:t>
            </a:r>
            <a:r>
              <a:rPr lang="en-AU" dirty="0" err="1"/>
              <a:t>tbi</a:t>
            </a:r>
            <a:endParaRPr lang="en-AU" dirty="0"/>
          </a:p>
          <a:p>
            <a:r>
              <a:rPr lang="en-AU" dirty="0"/>
              <a:t>Risk factors include female gender and increasing age (? Role of psychiatric disposition)</a:t>
            </a:r>
          </a:p>
          <a:p>
            <a:r>
              <a:rPr lang="en-AU" dirty="0"/>
              <a:t>Structural vs </a:t>
            </a:r>
            <a:r>
              <a:rPr lang="en-AU" i="1" dirty="0"/>
              <a:t>biochemical</a:t>
            </a:r>
            <a:r>
              <a:rPr lang="en-AU" dirty="0"/>
              <a:t> vs psychogenic</a:t>
            </a:r>
          </a:p>
        </p:txBody>
      </p:sp>
    </p:spTree>
    <p:extLst>
      <p:ext uri="{BB962C8B-B14F-4D97-AF65-F5344CB8AC3E}">
        <p14:creationId xmlns:p14="http://schemas.microsoft.com/office/powerpoint/2010/main" val="12640553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34D34F-6D0A-4A13-B1EB-A1C492725A5C}"/>
              </a:ext>
            </a:extLst>
          </p:cNvPr>
          <p:cNvSpPr>
            <a:spLocks noGrp="1"/>
          </p:cNvSpPr>
          <p:nvPr>
            <p:ph type="title"/>
          </p:nvPr>
        </p:nvSpPr>
        <p:spPr/>
        <p:txBody>
          <a:bodyPr/>
          <a:lstStyle/>
          <a:p>
            <a:r>
              <a:rPr lang="en-AU" dirty="0"/>
              <a:t>symptoms</a:t>
            </a:r>
          </a:p>
        </p:txBody>
      </p:sp>
      <p:sp>
        <p:nvSpPr>
          <p:cNvPr id="3" name="Content Placeholder 2">
            <a:extLst>
              <a:ext uri="{FF2B5EF4-FFF2-40B4-BE49-F238E27FC236}">
                <a16:creationId xmlns="" xmlns:a16="http://schemas.microsoft.com/office/drawing/2014/main" id="{E0563EDA-6AAC-4F3E-A236-B84645ECEBE0}"/>
              </a:ext>
            </a:extLst>
          </p:cNvPr>
          <p:cNvSpPr>
            <a:spLocks noGrp="1"/>
          </p:cNvSpPr>
          <p:nvPr>
            <p:ph sz="half" idx="1"/>
          </p:nvPr>
        </p:nvSpPr>
        <p:spPr/>
        <p:txBody>
          <a:bodyPr>
            <a:normAutofit fontScale="92500" lnSpcReduction="10000"/>
          </a:bodyPr>
          <a:lstStyle/>
          <a:p>
            <a:r>
              <a:rPr lang="en-AU" dirty="0"/>
              <a:t>Headaches (Migraine &amp; Tension) (TMJ, Occipital Neuralgia, Trigeminal injury)</a:t>
            </a:r>
          </a:p>
          <a:p>
            <a:r>
              <a:rPr lang="en-AU" dirty="0"/>
              <a:t>Dizziness: May predict a prolonged recovery</a:t>
            </a:r>
          </a:p>
          <a:p>
            <a:r>
              <a:rPr lang="en-AU" dirty="0"/>
              <a:t>Fatigue</a:t>
            </a:r>
          </a:p>
          <a:p>
            <a:r>
              <a:rPr lang="en-AU" dirty="0"/>
              <a:t>Irritability</a:t>
            </a:r>
          </a:p>
          <a:p>
            <a:r>
              <a:rPr lang="en-AU" dirty="0"/>
              <a:t>Anxiety</a:t>
            </a:r>
          </a:p>
          <a:p>
            <a:r>
              <a:rPr lang="en-AU" dirty="0"/>
              <a:t>Insomnia</a:t>
            </a:r>
          </a:p>
          <a:p>
            <a:r>
              <a:rPr lang="en-AU" dirty="0"/>
              <a:t>Loss of concentration</a:t>
            </a:r>
          </a:p>
          <a:p>
            <a:r>
              <a:rPr lang="en-AU" dirty="0"/>
              <a:t>Memory deficits</a:t>
            </a:r>
          </a:p>
          <a:p>
            <a:r>
              <a:rPr lang="en-AU" dirty="0"/>
              <a:t>Sleep disturbance</a:t>
            </a:r>
          </a:p>
        </p:txBody>
      </p:sp>
      <p:sp>
        <p:nvSpPr>
          <p:cNvPr id="4" name="Content Placeholder 3">
            <a:extLst>
              <a:ext uri="{FF2B5EF4-FFF2-40B4-BE49-F238E27FC236}">
                <a16:creationId xmlns="" xmlns:a16="http://schemas.microsoft.com/office/drawing/2014/main" id="{CACFB555-2227-4271-B706-099B99B3BE59}"/>
              </a:ext>
            </a:extLst>
          </p:cNvPr>
          <p:cNvSpPr>
            <a:spLocks noGrp="1"/>
          </p:cNvSpPr>
          <p:nvPr>
            <p:ph sz="half" idx="2"/>
          </p:nvPr>
        </p:nvSpPr>
        <p:spPr/>
        <p:txBody>
          <a:bodyPr>
            <a:normAutofit fontScale="92500" lnSpcReduction="10000"/>
          </a:bodyPr>
          <a:lstStyle/>
          <a:p>
            <a:r>
              <a:rPr lang="en-AU" dirty="0"/>
              <a:t>Tinnitus</a:t>
            </a:r>
          </a:p>
          <a:p>
            <a:r>
              <a:rPr lang="en-AU" dirty="0"/>
              <a:t>Hearing loss</a:t>
            </a:r>
          </a:p>
          <a:p>
            <a:r>
              <a:rPr lang="en-AU" dirty="0"/>
              <a:t>Blurred vision</a:t>
            </a:r>
          </a:p>
          <a:p>
            <a:r>
              <a:rPr lang="en-AU" dirty="0"/>
              <a:t>Altered taste and smell</a:t>
            </a:r>
          </a:p>
          <a:p>
            <a:r>
              <a:rPr lang="en-AU" dirty="0"/>
              <a:t>Attention and concentration deficits</a:t>
            </a:r>
          </a:p>
          <a:p>
            <a:r>
              <a:rPr lang="en-AU" dirty="0"/>
              <a:t>Slowed mental processing (slowed reaction and information processing time)</a:t>
            </a:r>
          </a:p>
          <a:p>
            <a:r>
              <a:rPr lang="en-AU" dirty="0"/>
              <a:t>Lability</a:t>
            </a:r>
          </a:p>
          <a:p>
            <a:r>
              <a:rPr lang="en-AU" dirty="0"/>
              <a:t>Irritability</a:t>
            </a:r>
          </a:p>
          <a:p>
            <a:r>
              <a:rPr lang="en-AU" dirty="0"/>
              <a:t>Depression</a:t>
            </a:r>
          </a:p>
        </p:txBody>
      </p:sp>
    </p:spTree>
    <p:extLst>
      <p:ext uri="{BB962C8B-B14F-4D97-AF65-F5344CB8AC3E}">
        <p14:creationId xmlns:p14="http://schemas.microsoft.com/office/powerpoint/2010/main" val="695707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8A642C-B6E0-471D-A9AB-D308C4E3A846}"/>
              </a:ext>
            </a:extLst>
          </p:cNvPr>
          <p:cNvSpPr>
            <a:spLocks noGrp="1"/>
          </p:cNvSpPr>
          <p:nvPr>
            <p:ph type="title"/>
          </p:nvPr>
        </p:nvSpPr>
        <p:spPr/>
        <p:txBody>
          <a:bodyPr/>
          <a:lstStyle/>
          <a:p>
            <a:r>
              <a:rPr lang="en-AU" dirty="0"/>
              <a:t>Mild </a:t>
            </a:r>
            <a:r>
              <a:rPr lang="en-AU" dirty="0" err="1"/>
              <a:t>tbi</a:t>
            </a:r>
            <a:r>
              <a:rPr lang="en-AU" dirty="0"/>
              <a:t> clinic</a:t>
            </a:r>
          </a:p>
        </p:txBody>
      </p:sp>
      <p:sp>
        <p:nvSpPr>
          <p:cNvPr id="3" name="Content Placeholder 2">
            <a:extLst>
              <a:ext uri="{FF2B5EF4-FFF2-40B4-BE49-F238E27FC236}">
                <a16:creationId xmlns="" xmlns:a16="http://schemas.microsoft.com/office/drawing/2014/main" id="{F00BAE16-1CDD-43D9-AE95-D8BCC3E55F33}"/>
              </a:ext>
            </a:extLst>
          </p:cNvPr>
          <p:cNvSpPr>
            <a:spLocks noGrp="1"/>
          </p:cNvSpPr>
          <p:nvPr>
            <p:ph idx="1"/>
          </p:nvPr>
        </p:nvSpPr>
        <p:spPr/>
        <p:txBody>
          <a:bodyPr/>
          <a:lstStyle/>
          <a:p>
            <a:r>
              <a:rPr lang="en-AU" dirty="0"/>
              <a:t>Every 2</a:t>
            </a:r>
            <a:r>
              <a:rPr lang="en-AU" baseline="30000" dirty="0"/>
              <a:t>nd</a:t>
            </a:r>
            <a:r>
              <a:rPr lang="en-AU" dirty="0"/>
              <a:t> and 4th Thursday in out-patients</a:t>
            </a:r>
          </a:p>
          <a:p>
            <a:pPr lvl="1"/>
            <a:r>
              <a:rPr lang="en-AU" dirty="0"/>
              <a:t>Myself and a Registrar </a:t>
            </a:r>
          </a:p>
          <a:p>
            <a:r>
              <a:rPr lang="en-AU" dirty="0"/>
              <a:t>Generally takes 45-60 mins to assess these patients</a:t>
            </a:r>
          </a:p>
          <a:p>
            <a:pPr lvl="1"/>
            <a:r>
              <a:rPr lang="en-AU" dirty="0"/>
              <a:t>So the more info I get from you guys the better!</a:t>
            </a:r>
          </a:p>
          <a:p>
            <a:r>
              <a:rPr lang="en-AU" dirty="0"/>
              <a:t>Screen for symptoms of post-concussive – </a:t>
            </a:r>
            <a:r>
              <a:rPr lang="en-AU" dirty="0" err="1"/>
              <a:t>Rivermead</a:t>
            </a:r>
            <a:r>
              <a:rPr lang="en-AU" dirty="0"/>
              <a:t> Screening Questionnaire</a:t>
            </a:r>
          </a:p>
          <a:p>
            <a:r>
              <a:rPr lang="en-AU" dirty="0"/>
              <a:t>Optometrist for vision screening</a:t>
            </a:r>
          </a:p>
          <a:p>
            <a:r>
              <a:rPr lang="en-AU" dirty="0"/>
              <a:t>Avenues for the future: Physio for balance assessment</a:t>
            </a:r>
          </a:p>
          <a:p>
            <a:r>
              <a:rPr lang="en-AU" dirty="0"/>
              <a:t>Patients that require a co-ordinated medically supervised rehabilitation programme I will refer to SHH Day hospital programme</a:t>
            </a:r>
          </a:p>
          <a:p>
            <a:endParaRPr lang="en-AU" dirty="0"/>
          </a:p>
        </p:txBody>
      </p:sp>
    </p:spTree>
    <p:extLst>
      <p:ext uri="{BB962C8B-B14F-4D97-AF65-F5344CB8AC3E}">
        <p14:creationId xmlns:p14="http://schemas.microsoft.com/office/powerpoint/2010/main" val="20319105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0AB1E0-E34D-405A-91A4-1C0E6341543C}"/>
              </a:ext>
            </a:extLst>
          </p:cNvPr>
          <p:cNvSpPr>
            <a:spLocks noGrp="1"/>
          </p:cNvSpPr>
          <p:nvPr>
            <p:ph type="title"/>
          </p:nvPr>
        </p:nvSpPr>
        <p:spPr/>
        <p:txBody>
          <a:bodyPr/>
          <a:lstStyle/>
          <a:p>
            <a:r>
              <a:rPr lang="en-AU" dirty="0"/>
              <a:t>Living with a mild </a:t>
            </a:r>
            <a:r>
              <a:rPr lang="en-AU" dirty="0" err="1"/>
              <a:t>tbi</a:t>
            </a:r>
            <a:endParaRPr lang="en-AU" dirty="0"/>
          </a:p>
        </p:txBody>
      </p:sp>
      <p:sp>
        <p:nvSpPr>
          <p:cNvPr id="3" name="Content Placeholder 2">
            <a:extLst>
              <a:ext uri="{FF2B5EF4-FFF2-40B4-BE49-F238E27FC236}">
                <a16:creationId xmlns="" xmlns:a16="http://schemas.microsoft.com/office/drawing/2014/main" id="{51001ED7-B2A3-42B3-BBD0-292F579A609D}"/>
              </a:ext>
            </a:extLst>
          </p:cNvPr>
          <p:cNvSpPr>
            <a:spLocks noGrp="1"/>
          </p:cNvSpPr>
          <p:nvPr>
            <p:ph idx="1"/>
          </p:nvPr>
        </p:nvSpPr>
        <p:spPr/>
        <p:txBody>
          <a:bodyPr>
            <a:normAutofit/>
          </a:bodyPr>
          <a:lstStyle/>
          <a:p>
            <a:endParaRPr lang="en-AU" dirty="0"/>
          </a:p>
          <a:p>
            <a:endParaRPr lang="en-AU" dirty="0"/>
          </a:p>
        </p:txBody>
      </p:sp>
      <p:graphicFrame>
        <p:nvGraphicFramePr>
          <p:cNvPr id="4" name="Diagram 3">
            <a:extLst>
              <a:ext uri="{FF2B5EF4-FFF2-40B4-BE49-F238E27FC236}">
                <a16:creationId xmlns="" xmlns:a16="http://schemas.microsoft.com/office/drawing/2014/main" id="{6167BDD5-B335-4DAC-A383-AF371E3C7CDB}"/>
              </a:ext>
            </a:extLst>
          </p:cNvPr>
          <p:cNvGraphicFramePr/>
          <p:nvPr>
            <p:extLst>
              <p:ext uri="{D42A27DB-BD31-4B8C-83A1-F6EECF244321}">
                <p14:modId xmlns:p14="http://schemas.microsoft.com/office/powerpoint/2010/main" val="2986870371"/>
              </p:ext>
            </p:extLst>
          </p:nvPr>
        </p:nvGraphicFramePr>
        <p:xfrm>
          <a:off x="2031999" y="1989056"/>
          <a:ext cx="8177229" cy="46945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18842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4DAF40-E29B-4C32-B857-B084B75CDF75}"/>
              </a:ext>
            </a:extLst>
          </p:cNvPr>
          <p:cNvSpPr>
            <a:spLocks noGrp="1"/>
          </p:cNvSpPr>
          <p:nvPr>
            <p:ph type="title"/>
          </p:nvPr>
        </p:nvSpPr>
        <p:spPr/>
        <p:txBody>
          <a:bodyPr/>
          <a:lstStyle/>
          <a:p>
            <a:r>
              <a:rPr lang="en-AU" dirty="0"/>
              <a:t>Fatigue &amp; SLEEP</a:t>
            </a:r>
          </a:p>
        </p:txBody>
      </p:sp>
      <p:sp>
        <p:nvSpPr>
          <p:cNvPr id="3" name="Content Placeholder 2">
            <a:extLst>
              <a:ext uri="{FF2B5EF4-FFF2-40B4-BE49-F238E27FC236}">
                <a16:creationId xmlns="" xmlns:a16="http://schemas.microsoft.com/office/drawing/2014/main" id="{6130CFD8-8D7B-4D51-BFA3-FA23830FF2A3}"/>
              </a:ext>
            </a:extLst>
          </p:cNvPr>
          <p:cNvSpPr>
            <a:spLocks noGrp="1"/>
          </p:cNvSpPr>
          <p:nvPr>
            <p:ph idx="1"/>
          </p:nvPr>
        </p:nvSpPr>
        <p:spPr/>
        <p:txBody>
          <a:bodyPr/>
          <a:lstStyle/>
          <a:p>
            <a:r>
              <a:rPr lang="en-AU" dirty="0"/>
              <a:t>RESPECT YOUR FATIGUE: Often ignored by the ‘invincible young’</a:t>
            </a:r>
          </a:p>
          <a:p>
            <a:r>
              <a:rPr lang="en-AU" dirty="0"/>
              <a:t>Cognitive and Physical</a:t>
            </a:r>
          </a:p>
          <a:p>
            <a:r>
              <a:rPr lang="en-AU" dirty="0"/>
              <a:t>Sleep until you wake up, nap if needed but don’t rely on it</a:t>
            </a:r>
          </a:p>
          <a:p>
            <a:r>
              <a:rPr lang="en-AU" dirty="0"/>
              <a:t>Avoid sedatives and stimulants</a:t>
            </a:r>
          </a:p>
          <a:p>
            <a:r>
              <a:rPr lang="en-AU" dirty="0"/>
              <a:t>Maintain Day/Night Sleep wake cycles</a:t>
            </a:r>
          </a:p>
          <a:p>
            <a:r>
              <a:rPr lang="en-AU" dirty="0"/>
              <a:t>The 4 P’s: Planning, prioritising, positioning &amp; pacing</a:t>
            </a:r>
          </a:p>
          <a:p>
            <a:endParaRPr lang="en-AU" dirty="0"/>
          </a:p>
        </p:txBody>
      </p:sp>
    </p:spTree>
    <p:extLst>
      <p:ext uri="{BB962C8B-B14F-4D97-AF65-F5344CB8AC3E}">
        <p14:creationId xmlns:p14="http://schemas.microsoft.com/office/powerpoint/2010/main" val="9663043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102306-D536-4FCC-A7A7-C72A443503E8}"/>
              </a:ext>
            </a:extLst>
          </p:cNvPr>
          <p:cNvSpPr>
            <a:spLocks noGrp="1"/>
          </p:cNvSpPr>
          <p:nvPr>
            <p:ph type="title"/>
          </p:nvPr>
        </p:nvSpPr>
        <p:spPr/>
        <p:txBody>
          <a:bodyPr/>
          <a:lstStyle/>
          <a:p>
            <a:r>
              <a:rPr lang="en-AU" dirty="0"/>
              <a:t>driving</a:t>
            </a:r>
          </a:p>
        </p:txBody>
      </p:sp>
      <p:sp>
        <p:nvSpPr>
          <p:cNvPr id="3" name="Content Placeholder 2">
            <a:extLst>
              <a:ext uri="{FF2B5EF4-FFF2-40B4-BE49-F238E27FC236}">
                <a16:creationId xmlns="" xmlns:a16="http://schemas.microsoft.com/office/drawing/2014/main" id="{B7D33CE2-4A90-45E0-ABCE-2B570ACCFF21}"/>
              </a:ext>
            </a:extLst>
          </p:cNvPr>
          <p:cNvSpPr>
            <a:spLocks noGrp="1"/>
          </p:cNvSpPr>
          <p:nvPr>
            <p:ph sz="half" idx="1"/>
          </p:nvPr>
        </p:nvSpPr>
        <p:spPr/>
        <p:txBody>
          <a:bodyPr>
            <a:normAutofit fontScale="77500" lnSpcReduction="20000"/>
          </a:bodyPr>
          <a:lstStyle/>
          <a:p>
            <a:endParaRPr lang="en-AU" dirty="0"/>
          </a:p>
          <a:p>
            <a:r>
              <a:rPr lang="en-AU" dirty="0"/>
              <a:t>Advise and then report if non-compliant</a:t>
            </a:r>
          </a:p>
          <a:p>
            <a:r>
              <a:rPr lang="en-AU" dirty="0"/>
              <a:t>Are there significant impairments of any of the following? •</a:t>
            </a:r>
          </a:p>
          <a:p>
            <a:pPr lvl="1"/>
            <a:r>
              <a:rPr lang="en-AU" dirty="0"/>
              <a:t> Visuospatial perception</a:t>
            </a:r>
          </a:p>
          <a:p>
            <a:pPr lvl="1"/>
            <a:r>
              <a:rPr lang="en-AU" dirty="0"/>
              <a:t>Insight</a:t>
            </a:r>
          </a:p>
          <a:p>
            <a:pPr lvl="1"/>
            <a:r>
              <a:rPr lang="en-AU" dirty="0"/>
              <a:t>Judgement</a:t>
            </a:r>
          </a:p>
          <a:p>
            <a:pPr lvl="1"/>
            <a:r>
              <a:rPr lang="en-AU" dirty="0"/>
              <a:t>Attention and concentration</a:t>
            </a:r>
          </a:p>
          <a:p>
            <a:pPr lvl="1"/>
            <a:r>
              <a:rPr lang="en-AU" dirty="0"/>
              <a:t>Comprehension </a:t>
            </a:r>
          </a:p>
          <a:p>
            <a:pPr lvl="1"/>
            <a:r>
              <a:rPr lang="en-AU" dirty="0"/>
              <a:t>Reaction time</a:t>
            </a:r>
          </a:p>
          <a:p>
            <a:pPr lvl="1"/>
            <a:r>
              <a:rPr lang="en-AU" dirty="0"/>
              <a:t>Memory</a:t>
            </a:r>
          </a:p>
          <a:p>
            <a:pPr lvl="1"/>
            <a:r>
              <a:rPr lang="en-AU" dirty="0"/>
              <a:t>Sensation</a:t>
            </a:r>
          </a:p>
          <a:p>
            <a:pPr lvl="1"/>
            <a:r>
              <a:rPr lang="en-AU" dirty="0"/>
              <a:t>Muscle power</a:t>
            </a:r>
          </a:p>
          <a:p>
            <a:pPr lvl="1"/>
            <a:r>
              <a:rPr lang="en-AU" dirty="0"/>
              <a:t>Coordination</a:t>
            </a:r>
          </a:p>
        </p:txBody>
      </p:sp>
      <p:sp>
        <p:nvSpPr>
          <p:cNvPr id="4" name="Content Placeholder 3">
            <a:extLst>
              <a:ext uri="{FF2B5EF4-FFF2-40B4-BE49-F238E27FC236}">
                <a16:creationId xmlns="" xmlns:a16="http://schemas.microsoft.com/office/drawing/2014/main" id="{B3AA896D-A489-4A2A-AB52-05080434E71B}"/>
              </a:ext>
            </a:extLst>
          </p:cNvPr>
          <p:cNvSpPr>
            <a:spLocks noGrp="1"/>
          </p:cNvSpPr>
          <p:nvPr>
            <p:ph sz="half" idx="2"/>
          </p:nvPr>
        </p:nvSpPr>
        <p:spPr/>
        <p:txBody>
          <a:bodyPr>
            <a:normAutofit fontScale="77500" lnSpcReduction="20000"/>
          </a:bodyPr>
          <a:lstStyle/>
          <a:p>
            <a:r>
              <a:rPr lang="en-AU" dirty="0"/>
              <a:t>A head injury will only affect driver licensing if it results in chronic impairment or seizures. </a:t>
            </a:r>
          </a:p>
          <a:p>
            <a:r>
              <a:rPr lang="en-AU" dirty="0"/>
              <a:t>Any person who has had a traumatic injury causing loss of consciousness should not drive for a minimum of 24 hours. This is advisory and not a licensing issue.</a:t>
            </a:r>
          </a:p>
          <a:p>
            <a:r>
              <a:rPr lang="en-AU" dirty="0"/>
              <a:t>Immediate seizures that occur within 24 hours of a head injury are not considered to be epilepsy but part of the acute process,. </a:t>
            </a:r>
          </a:p>
          <a:p>
            <a:r>
              <a:rPr lang="en-AU" dirty="0"/>
              <a:t>Clinical, neuropsychological or practical driver assessments may be helpful in determining fitness to drive. </a:t>
            </a:r>
          </a:p>
          <a:p>
            <a:r>
              <a:rPr lang="en-AU" dirty="0"/>
              <a:t>Comorbidities such as drug or alcohol misuse and musculoskeletal injuries may also need to be considered </a:t>
            </a:r>
          </a:p>
          <a:p>
            <a:r>
              <a:rPr lang="en-AU" dirty="0"/>
              <a:t>Neurological recovery from a traumatic brain injury may occur over a long period, and some people who are initially unfit may recover sufficiently over time.</a:t>
            </a:r>
          </a:p>
          <a:p>
            <a:r>
              <a:rPr lang="en-AU" dirty="0"/>
              <a:t>Guidelines differ for Neurosurgery </a:t>
            </a:r>
            <a:r>
              <a:rPr lang="en-AU" dirty="0" err="1"/>
              <a:t>inc</a:t>
            </a:r>
            <a:r>
              <a:rPr lang="en-AU" dirty="0"/>
              <a:t> craniotomy and seizures</a:t>
            </a:r>
          </a:p>
        </p:txBody>
      </p:sp>
    </p:spTree>
    <p:extLst>
      <p:ext uri="{BB962C8B-B14F-4D97-AF65-F5344CB8AC3E}">
        <p14:creationId xmlns:p14="http://schemas.microsoft.com/office/powerpoint/2010/main" val="5454965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81BF021-6520-4491-B975-3B382145B082}"/>
              </a:ext>
            </a:extLst>
          </p:cNvPr>
          <p:cNvSpPr>
            <a:spLocks noGrp="1"/>
          </p:cNvSpPr>
          <p:nvPr>
            <p:ph type="title"/>
          </p:nvPr>
        </p:nvSpPr>
        <p:spPr/>
        <p:txBody>
          <a:bodyPr/>
          <a:lstStyle/>
          <a:p>
            <a:r>
              <a:rPr lang="en-AU" dirty="0"/>
              <a:t>Headache and analgesics</a:t>
            </a:r>
          </a:p>
        </p:txBody>
      </p:sp>
      <p:sp>
        <p:nvSpPr>
          <p:cNvPr id="3" name="Content Placeholder 2">
            <a:extLst>
              <a:ext uri="{FF2B5EF4-FFF2-40B4-BE49-F238E27FC236}">
                <a16:creationId xmlns="" xmlns:a16="http://schemas.microsoft.com/office/drawing/2014/main" id="{2911C045-6A0D-4CBB-894F-B9713C830912}"/>
              </a:ext>
            </a:extLst>
          </p:cNvPr>
          <p:cNvSpPr>
            <a:spLocks noGrp="1"/>
          </p:cNvSpPr>
          <p:nvPr>
            <p:ph idx="1"/>
          </p:nvPr>
        </p:nvSpPr>
        <p:spPr/>
        <p:txBody>
          <a:bodyPr/>
          <a:lstStyle/>
          <a:p>
            <a:r>
              <a:rPr lang="en-AU" dirty="0"/>
              <a:t>Most common symptom in PCS</a:t>
            </a:r>
          </a:p>
          <a:p>
            <a:r>
              <a:rPr lang="en-AU" dirty="0"/>
              <a:t>Paracetamol as first line then Endone or Codeine. If resistant </a:t>
            </a:r>
            <a:r>
              <a:rPr lang="en-AU" dirty="0" err="1"/>
              <a:t>Targin</a:t>
            </a:r>
            <a:endParaRPr lang="en-AU" dirty="0"/>
          </a:p>
          <a:p>
            <a:r>
              <a:rPr lang="en-AU" dirty="0"/>
              <a:t>Unless a specific headache syndrome such as trigeminal neuralgia requiring neuropathic agents</a:t>
            </a:r>
          </a:p>
          <a:p>
            <a:r>
              <a:rPr lang="en-AU" dirty="0"/>
              <a:t>Generally improves over approx. ten days – may need reimaged if no improvement </a:t>
            </a:r>
          </a:p>
        </p:txBody>
      </p:sp>
    </p:spTree>
    <p:extLst>
      <p:ext uri="{BB962C8B-B14F-4D97-AF65-F5344CB8AC3E}">
        <p14:creationId xmlns:p14="http://schemas.microsoft.com/office/powerpoint/2010/main" val="42515001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8BA3E8-752D-4152-9317-127ACB4E8DE0}"/>
              </a:ext>
            </a:extLst>
          </p:cNvPr>
          <p:cNvSpPr>
            <a:spLocks noGrp="1"/>
          </p:cNvSpPr>
          <p:nvPr>
            <p:ph type="title"/>
          </p:nvPr>
        </p:nvSpPr>
        <p:spPr/>
        <p:txBody>
          <a:bodyPr/>
          <a:lstStyle/>
          <a:p>
            <a:r>
              <a:rPr lang="en-AU" dirty="0"/>
              <a:t>Neuroprotection: The 3 D’s</a:t>
            </a:r>
          </a:p>
        </p:txBody>
      </p:sp>
      <p:graphicFrame>
        <p:nvGraphicFramePr>
          <p:cNvPr id="6" name="Content Placeholder 5">
            <a:extLst>
              <a:ext uri="{FF2B5EF4-FFF2-40B4-BE49-F238E27FC236}">
                <a16:creationId xmlns="" xmlns:a16="http://schemas.microsoft.com/office/drawing/2014/main" id="{25FBC7A2-894D-4233-A11D-82CA6BFCFAF9}"/>
              </a:ext>
            </a:extLst>
          </p:cNvPr>
          <p:cNvGraphicFramePr>
            <a:graphicFrameLocks noGrp="1"/>
          </p:cNvGraphicFramePr>
          <p:nvPr>
            <p:ph sz="half" idx="1"/>
            <p:extLst>
              <p:ext uri="{D42A27DB-BD31-4B8C-83A1-F6EECF244321}">
                <p14:modId xmlns:p14="http://schemas.microsoft.com/office/powerpoint/2010/main" val="2630392039"/>
              </p:ext>
            </p:extLst>
          </p:nvPr>
        </p:nvGraphicFramePr>
        <p:xfrm>
          <a:off x="581025" y="2227263"/>
          <a:ext cx="5422900" cy="3633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a:extLst>
              <a:ext uri="{FF2B5EF4-FFF2-40B4-BE49-F238E27FC236}">
                <a16:creationId xmlns="" xmlns:a16="http://schemas.microsoft.com/office/drawing/2014/main" id="{3EEC2FFC-ADA5-43C7-8F32-055F3D56A12D}"/>
              </a:ext>
            </a:extLst>
          </p:cNvPr>
          <p:cNvSpPr>
            <a:spLocks noGrp="1"/>
          </p:cNvSpPr>
          <p:nvPr>
            <p:ph sz="half" idx="2"/>
          </p:nvPr>
        </p:nvSpPr>
        <p:spPr/>
        <p:txBody>
          <a:bodyPr/>
          <a:lstStyle/>
          <a:p>
            <a:r>
              <a:rPr lang="en-AU" dirty="0"/>
              <a:t>Low stimulation lifestyle</a:t>
            </a:r>
          </a:p>
          <a:p>
            <a:r>
              <a:rPr lang="en-AU" dirty="0"/>
              <a:t>Avoid loud music, strobe effects, computer games etc</a:t>
            </a:r>
          </a:p>
          <a:p>
            <a:r>
              <a:rPr lang="en-AU" dirty="0"/>
              <a:t>Avoid distracting busy places</a:t>
            </a:r>
          </a:p>
          <a:p>
            <a:r>
              <a:rPr lang="en-AU" dirty="0"/>
              <a:t>Take ‘time out’ if needed</a:t>
            </a:r>
          </a:p>
        </p:txBody>
      </p:sp>
    </p:spTree>
    <p:extLst>
      <p:ext uri="{BB962C8B-B14F-4D97-AF65-F5344CB8AC3E}">
        <p14:creationId xmlns:p14="http://schemas.microsoft.com/office/powerpoint/2010/main" val="20509466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48AFA7C-91ED-4977-8605-979E1021CA19}"/>
              </a:ext>
            </a:extLst>
          </p:cNvPr>
          <p:cNvSpPr>
            <a:spLocks noGrp="1"/>
          </p:cNvSpPr>
          <p:nvPr>
            <p:ph type="title"/>
          </p:nvPr>
        </p:nvSpPr>
        <p:spPr/>
        <p:txBody>
          <a:bodyPr/>
          <a:lstStyle/>
          <a:p>
            <a:r>
              <a:rPr lang="en-AU" dirty="0"/>
              <a:t>Return to ….</a:t>
            </a:r>
          </a:p>
        </p:txBody>
      </p:sp>
      <p:sp>
        <p:nvSpPr>
          <p:cNvPr id="4" name="Text Placeholder 3">
            <a:extLst>
              <a:ext uri="{FF2B5EF4-FFF2-40B4-BE49-F238E27FC236}">
                <a16:creationId xmlns="" xmlns:a16="http://schemas.microsoft.com/office/drawing/2014/main" id="{E932D36C-58DC-4104-88DB-BB17AD2051B0}"/>
              </a:ext>
            </a:extLst>
          </p:cNvPr>
          <p:cNvSpPr>
            <a:spLocks noGrp="1"/>
          </p:cNvSpPr>
          <p:nvPr>
            <p:ph type="body" idx="1"/>
          </p:nvPr>
        </p:nvSpPr>
        <p:spPr/>
        <p:txBody>
          <a:bodyPr/>
          <a:lstStyle/>
          <a:p>
            <a:r>
              <a:rPr lang="en-AU" dirty="0"/>
              <a:t>Work</a:t>
            </a:r>
          </a:p>
        </p:txBody>
      </p:sp>
      <p:sp>
        <p:nvSpPr>
          <p:cNvPr id="5" name="Content Placeholder 4">
            <a:extLst>
              <a:ext uri="{FF2B5EF4-FFF2-40B4-BE49-F238E27FC236}">
                <a16:creationId xmlns="" xmlns:a16="http://schemas.microsoft.com/office/drawing/2014/main" id="{B14AFE61-5962-4736-8091-AA3559AC376C}"/>
              </a:ext>
            </a:extLst>
          </p:cNvPr>
          <p:cNvSpPr>
            <a:spLocks noGrp="1"/>
          </p:cNvSpPr>
          <p:nvPr>
            <p:ph sz="half" idx="2"/>
          </p:nvPr>
        </p:nvSpPr>
        <p:spPr/>
        <p:txBody>
          <a:bodyPr>
            <a:normAutofit fontScale="92500" lnSpcReduction="20000"/>
          </a:bodyPr>
          <a:lstStyle/>
          <a:p>
            <a:r>
              <a:rPr lang="en-AU" dirty="0"/>
              <a:t>Only the patient can tell their employer</a:t>
            </a:r>
          </a:p>
          <a:p>
            <a:r>
              <a:rPr lang="en-AU" dirty="0"/>
              <a:t>Graduated return to work programme</a:t>
            </a:r>
          </a:p>
          <a:p>
            <a:pPr lvl="1"/>
            <a:r>
              <a:rPr lang="en-AU" dirty="0"/>
              <a:t>Getting to work</a:t>
            </a:r>
          </a:p>
          <a:p>
            <a:pPr lvl="1"/>
            <a:r>
              <a:rPr lang="en-AU" dirty="0"/>
              <a:t>Workplace modifications</a:t>
            </a:r>
          </a:p>
          <a:p>
            <a:pPr lvl="1"/>
            <a:r>
              <a:rPr lang="en-AU" dirty="0"/>
              <a:t>Limit hours</a:t>
            </a:r>
          </a:p>
          <a:p>
            <a:pPr lvl="1"/>
            <a:r>
              <a:rPr lang="en-AU" dirty="0"/>
              <a:t>Tell supervisor and colleagues</a:t>
            </a:r>
          </a:p>
          <a:p>
            <a:pPr lvl="1"/>
            <a:r>
              <a:rPr lang="en-AU" dirty="0"/>
              <a:t>Slowly increase hours</a:t>
            </a:r>
          </a:p>
          <a:p>
            <a:pPr lvl="1"/>
            <a:r>
              <a:rPr lang="en-AU" dirty="0"/>
              <a:t>Financial implications</a:t>
            </a:r>
          </a:p>
          <a:p>
            <a:pPr lvl="1"/>
            <a:r>
              <a:rPr lang="en-AU" dirty="0"/>
              <a:t>A lost reputation cant be regained</a:t>
            </a:r>
          </a:p>
        </p:txBody>
      </p:sp>
      <p:sp>
        <p:nvSpPr>
          <p:cNvPr id="6" name="Text Placeholder 5">
            <a:extLst>
              <a:ext uri="{FF2B5EF4-FFF2-40B4-BE49-F238E27FC236}">
                <a16:creationId xmlns="" xmlns:a16="http://schemas.microsoft.com/office/drawing/2014/main" id="{8DFBD435-C1D2-4FB7-9AE6-B7A28175FB56}"/>
              </a:ext>
            </a:extLst>
          </p:cNvPr>
          <p:cNvSpPr>
            <a:spLocks noGrp="1"/>
          </p:cNvSpPr>
          <p:nvPr>
            <p:ph type="body" sz="quarter" idx="3"/>
          </p:nvPr>
        </p:nvSpPr>
        <p:spPr/>
        <p:txBody>
          <a:bodyPr/>
          <a:lstStyle/>
          <a:p>
            <a:r>
              <a:rPr lang="en-AU" dirty="0"/>
              <a:t>Gym</a:t>
            </a:r>
          </a:p>
        </p:txBody>
      </p:sp>
      <p:sp>
        <p:nvSpPr>
          <p:cNvPr id="7" name="Content Placeholder 6">
            <a:extLst>
              <a:ext uri="{FF2B5EF4-FFF2-40B4-BE49-F238E27FC236}">
                <a16:creationId xmlns="" xmlns:a16="http://schemas.microsoft.com/office/drawing/2014/main" id="{83CD35D3-7F2C-4424-945C-DC01943FB2DA}"/>
              </a:ext>
            </a:extLst>
          </p:cNvPr>
          <p:cNvSpPr>
            <a:spLocks noGrp="1"/>
          </p:cNvSpPr>
          <p:nvPr>
            <p:ph sz="quarter" idx="4"/>
          </p:nvPr>
        </p:nvSpPr>
        <p:spPr/>
        <p:txBody>
          <a:bodyPr/>
          <a:lstStyle/>
          <a:p>
            <a:r>
              <a:rPr lang="en-AU" dirty="0"/>
              <a:t>Nothing for 24 hours</a:t>
            </a:r>
          </a:p>
          <a:p>
            <a:r>
              <a:rPr lang="en-AU" dirty="0"/>
              <a:t>Graduated return</a:t>
            </a:r>
          </a:p>
          <a:p>
            <a:r>
              <a:rPr lang="en-AU" dirty="0"/>
              <a:t>Start with cardio</a:t>
            </a:r>
          </a:p>
          <a:p>
            <a:r>
              <a:rPr lang="en-AU" dirty="0"/>
              <a:t>Avoid weights – (straining increased ICP)</a:t>
            </a:r>
          </a:p>
          <a:p>
            <a:r>
              <a:rPr lang="en-AU" dirty="0"/>
              <a:t>Colorado Medical Society and Cantu Guidelines </a:t>
            </a:r>
          </a:p>
          <a:p>
            <a:endParaRPr lang="en-AU" dirty="0"/>
          </a:p>
        </p:txBody>
      </p:sp>
    </p:spTree>
    <p:extLst>
      <p:ext uri="{BB962C8B-B14F-4D97-AF65-F5344CB8AC3E}">
        <p14:creationId xmlns:p14="http://schemas.microsoft.com/office/powerpoint/2010/main" val="5601308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2A69FB-2CA5-4C3F-9833-8F7C66C60705}"/>
              </a:ext>
            </a:extLst>
          </p:cNvPr>
          <p:cNvSpPr>
            <a:spLocks noGrp="1"/>
          </p:cNvSpPr>
          <p:nvPr>
            <p:ph type="title"/>
          </p:nvPr>
        </p:nvSpPr>
        <p:spPr/>
        <p:txBody>
          <a:bodyPr/>
          <a:lstStyle/>
          <a:p>
            <a:r>
              <a:rPr lang="en-AU" dirty="0"/>
              <a:t>Persistent post concussive syndrome</a:t>
            </a:r>
          </a:p>
        </p:txBody>
      </p:sp>
      <p:sp>
        <p:nvSpPr>
          <p:cNvPr id="3" name="Content Placeholder 2">
            <a:extLst>
              <a:ext uri="{FF2B5EF4-FFF2-40B4-BE49-F238E27FC236}">
                <a16:creationId xmlns="" xmlns:a16="http://schemas.microsoft.com/office/drawing/2014/main" id="{FA880C7E-535D-4F92-9215-FA437F1C6B5E}"/>
              </a:ext>
            </a:extLst>
          </p:cNvPr>
          <p:cNvSpPr>
            <a:spLocks noGrp="1"/>
          </p:cNvSpPr>
          <p:nvPr>
            <p:ph idx="1"/>
          </p:nvPr>
        </p:nvSpPr>
        <p:spPr/>
        <p:txBody>
          <a:bodyPr/>
          <a:lstStyle/>
          <a:p>
            <a:r>
              <a:rPr lang="en-AU" dirty="0" err="1"/>
              <a:t>Pts</a:t>
            </a:r>
            <a:r>
              <a:rPr lang="en-AU" dirty="0"/>
              <a:t> who still have symptoms several months or years later and may be more disabling than at the time immediately post injury</a:t>
            </a:r>
          </a:p>
          <a:p>
            <a:r>
              <a:rPr lang="en-AU" dirty="0"/>
              <a:t>Premorbid psychiatric conditions are NOT risk factors whereas premorbid physical impairments are</a:t>
            </a:r>
          </a:p>
          <a:p>
            <a:r>
              <a:rPr lang="en-AU" dirty="0"/>
              <a:t>Female gender</a:t>
            </a:r>
          </a:p>
          <a:p>
            <a:r>
              <a:rPr lang="en-AU" dirty="0"/>
              <a:t>Litigation or compensation cases</a:t>
            </a:r>
          </a:p>
          <a:p>
            <a:r>
              <a:rPr lang="en-AU" dirty="0"/>
              <a:t>Repeated concussions</a:t>
            </a:r>
          </a:p>
        </p:txBody>
      </p:sp>
    </p:spTree>
    <p:extLst>
      <p:ext uri="{BB962C8B-B14F-4D97-AF65-F5344CB8AC3E}">
        <p14:creationId xmlns:p14="http://schemas.microsoft.com/office/powerpoint/2010/main" val="32495896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EE5AB0-8341-4BF0-BE77-3472D443BC6B}"/>
              </a:ext>
            </a:extLst>
          </p:cNvPr>
          <p:cNvSpPr>
            <a:spLocks noGrp="1"/>
          </p:cNvSpPr>
          <p:nvPr>
            <p:ph type="title"/>
          </p:nvPr>
        </p:nvSpPr>
        <p:spPr/>
        <p:txBody>
          <a:bodyPr/>
          <a:lstStyle/>
          <a:p>
            <a:r>
              <a:rPr lang="en-AU" dirty="0"/>
              <a:t>Referring to </a:t>
            </a:r>
            <a:r>
              <a:rPr lang="en-AU" dirty="0" err="1"/>
              <a:t>mtbi</a:t>
            </a:r>
            <a:r>
              <a:rPr lang="en-AU" dirty="0"/>
              <a:t> clinic</a:t>
            </a:r>
          </a:p>
        </p:txBody>
      </p:sp>
      <p:sp>
        <p:nvSpPr>
          <p:cNvPr id="3" name="Content Placeholder 2">
            <a:extLst>
              <a:ext uri="{FF2B5EF4-FFF2-40B4-BE49-F238E27FC236}">
                <a16:creationId xmlns="" xmlns:a16="http://schemas.microsoft.com/office/drawing/2014/main" id="{C2DBE210-4F26-4238-92B5-267D0B0258C0}"/>
              </a:ext>
            </a:extLst>
          </p:cNvPr>
          <p:cNvSpPr>
            <a:spLocks noGrp="1"/>
          </p:cNvSpPr>
          <p:nvPr>
            <p:ph idx="1"/>
          </p:nvPr>
        </p:nvSpPr>
        <p:spPr/>
        <p:txBody>
          <a:bodyPr/>
          <a:lstStyle/>
          <a:p>
            <a:r>
              <a:rPr lang="en-AU" dirty="0"/>
              <a:t>ED Intranet there is the new referral form </a:t>
            </a:r>
          </a:p>
          <a:p>
            <a:r>
              <a:rPr lang="en-AU" dirty="0"/>
              <a:t>Copy to the patient and email or fax to out-pts</a:t>
            </a:r>
          </a:p>
          <a:p>
            <a:pPr lvl="1"/>
            <a:r>
              <a:rPr lang="en-AU" dirty="0"/>
              <a:t>Compliance: embarrassed, forgetful, busy young people, distance</a:t>
            </a:r>
          </a:p>
          <a:p>
            <a:pPr lvl="1"/>
            <a:r>
              <a:rPr lang="en-AU" dirty="0"/>
              <a:t>I cant follow-up if I don’t know about the patient, the onus shouldn’t be put on a cognitively impaired patient</a:t>
            </a:r>
          </a:p>
          <a:p>
            <a:r>
              <a:rPr lang="en-AU" dirty="0"/>
              <a:t>Discharge summary</a:t>
            </a:r>
          </a:p>
          <a:p>
            <a:r>
              <a:rPr lang="en-AU" dirty="0"/>
              <a:t>Mention any advice you have given to the patient and carer so we don’t contradict each other</a:t>
            </a:r>
          </a:p>
          <a:p>
            <a:r>
              <a:rPr lang="en-AU" dirty="0"/>
              <a:t>&lt;75yrs those over may be more appropriate for an aged care review/assessment</a:t>
            </a:r>
          </a:p>
          <a:p>
            <a:r>
              <a:rPr lang="en-AU" dirty="0"/>
              <a:t>Can refer directly to Specialised BIU or a rural centre if more appropriate</a:t>
            </a:r>
          </a:p>
        </p:txBody>
      </p:sp>
    </p:spTree>
    <p:extLst>
      <p:ext uri="{BB962C8B-B14F-4D97-AF65-F5344CB8AC3E}">
        <p14:creationId xmlns:p14="http://schemas.microsoft.com/office/powerpoint/2010/main" val="4358827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95F6F70-1BC3-4127-8586-941C8ED75951}"/>
              </a:ext>
            </a:extLst>
          </p:cNvPr>
          <p:cNvSpPr>
            <a:spLocks noGrp="1"/>
          </p:cNvSpPr>
          <p:nvPr>
            <p:ph type="title"/>
          </p:nvPr>
        </p:nvSpPr>
        <p:spPr/>
        <p:txBody>
          <a:bodyPr/>
          <a:lstStyle/>
          <a:p>
            <a:r>
              <a:rPr lang="en-AU" dirty="0"/>
              <a:t>Referral form</a:t>
            </a:r>
          </a:p>
        </p:txBody>
      </p:sp>
      <p:sp>
        <p:nvSpPr>
          <p:cNvPr id="3" name="Content Placeholder 2">
            <a:extLst>
              <a:ext uri="{FF2B5EF4-FFF2-40B4-BE49-F238E27FC236}">
                <a16:creationId xmlns="" xmlns:a16="http://schemas.microsoft.com/office/drawing/2014/main" id="{AE31B536-03D1-4A33-B5B0-55F080ECB5C3}"/>
              </a:ext>
            </a:extLst>
          </p:cNvPr>
          <p:cNvSpPr>
            <a:spLocks noGrp="1"/>
          </p:cNvSpPr>
          <p:nvPr>
            <p:ph idx="1"/>
          </p:nvPr>
        </p:nvSpPr>
        <p:spPr/>
        <p:txBody>
          <a:bodyPr/>
          <a:lstStyle/>
          <a:p>
            <a:endParaRPr lang="en-AU" dirty="0"/>
          </a:p>
        </p:txBody>
      </p:sp>
      <p:graphicFrame>
        <p:nvGraphicFramePr>
          <p:cNvPr id="4" name="Object 3">
            <a:extLst>
              <a:ext uri="{FF2B5EF4-FFF2-40B4-BE49-F238E27FC236}">
                <a16:creationId xmlns="" xmlns:a16="http://schemas.microsoft.com/office/drawing/2014/main" id="{5853BABA-B79C-4CF4-9A23-57DA1172443F}"/>
              </a:ext>
            </a:extLst>
          </p:cNvPr>
          <p:cNvGraphicFramePr>
            <a:graphicFrameLocks noChangeAspect="1"/>
          </p:cNvGraphicFramePr>
          <p:nvPr>
            <p:extLst>
              <p:ext uri="{D42A27DB-BD31-4B8C-83A1-F6EECF244321}">
                <p14:modId xmlns:p14="http://schemas.microsoft.com/office/powerpoint/2010/main" val="2095052370"/>
              </p:ext>
            </p:extLst>
          </p:nvPr>
        </p:nvGraphicFramePr>
        <p:xfrm>
          <a:off x="3677299" y="702156"/>
          <a:ext cx="4837400" cy="6009729"/>
        </p:xfrm>
        <a:graphic>
          <a:graphicData uri="http://schemas.openxmlformats.org/presentationml/2006/ole">
            <mc:AlternateContent xmlns:mc="http://schemas.openxmlformats.org/markup-compatibility/2006">
              <mc:Choice xmlns:v="urn:schemas-microsoft-com:vml" Requires="v">
                <p:oleObj spid="_x0000_s1049" name="Acrobat Document" r:id="rId3" imgW="3777856" imgH="5346331" progId="AcroExch.Document.DC">
                  <p:embed/>
                </p:oleObj>
              </mc:Choice>
              <mc:Fallback>
                <p:oleObj name="Acrobat Document" r:id="rId3" imgW="3777856" imgH="5346331" progId="AcroExch.Document.DC">
                  <p:embed/>
                  <p:pic>
                    <p:nvPicPr>
                      <p:cNvPr id="0" name=""/>
                      <p:cNvPicPr/>
                      <p:nvPr/>
                    </p:nvPicPr>
                    <p:blipFill>
                      <a:blip r:embed="rId4"/>
                      <a:stretch>
                        <a:fillRect/>
                      </a:stretch>
                    </p:blipFill>
                    <p:spPr>
                      <a:xfrm>
                        <a:off x="3677299" y="702156"/>
                        <a:ext cx="4837400" cy="6009729"/>
                      </a:xfrm>
                      <a:prstGeom prst="rect">
                        <a:avLst/>
                      </a:prstGeom>
                    </p:spPr>
                  </p:pic>
                </p:oleObj>
              </mc:Fallback>
            </mc:AlternateContent>
          </a:graphicData>
        </a:graphic>
      </p:graphicFrame>
    </p:spTree>
    <p:extLst>
      <p:ext uri="{BB962C8B-B14F-4D97-AF65-F5344CB8AC3E}">
        <p14:creationId xmlns:p14="http://schemas.microsoft.com/office/powerpoint/2010/main" val="39443356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2079F7-B6AA-46B3-946C-26B58D92E7B4}"/>
              </a:ext>
            </a:extLst>
          </p:cNvPr>
          <p:cNvSpPr>
            <a:spLocks noGrp="1"/>
          </p:cNvSpPr>
          <p:nvPr>
            <p:ph type="title"/>
          </p:nvPr>
        </p:nvSpPr>
        <p:spPr/>
        <p:txBody>
          <a:bodyPr/>
          <a:lstStyle/>
          <a:p>
            <a:r>
              <a:rPr lang="en-AU" dirty="0"/>
              <a:t>Resources for you &amp; your patients in ED …</a:t>
            </a:r>
          </a:p>
        </p:txBody>
      </p:sp>
      <p:sp>
        <p:nvSpPr>
          <p:cNvPr id="3" name="Content Placeholder 2">
            <a:extLst>
              <a:ext uri="{FF2B5EF4-FFF2-40B4-BE49-F238E27FC236}">
                <a16:creationId xmlns="" xmlns:a16="http://schemas.microsoft.com/office/drawing/2014/main" id="{C7731321-E63F-498A-8C60-64C7BDC99202}"/>
              </a:ext>
            </a:extLst>
          </p:cNvPr>
          <p:cNvSpPr>
            <a:spLocks noGrp="1"/>
          </p:cNvSpPr>
          <p:nvPr>
            <p:ph idx="1"/>
          </p:nvPr>
        </p:nvSpPr>
        <p:spPr/>
        <p:txBody>
          <a:bodyPr/>
          <a:lstStyle/>
          <a:p>
            <a:r>
              <a:rPr lang="en-AU" dirty="0"/>
              <a:t>ACI: Brain Injury Rehabilitation Resources</a:t>
            </a:r>
          </a:p>
          <a:p>
            <a:r>
              <a:rPr lang="en-AU" dirty="0"/>
              <a:t>NSW Insurance Regulatory Body advice sheets: SIRA</a:t>
            </a:r>
          </a:p>
          <a:p>
            <a:r>
              <a:rPr lang="en-AU" dirty="0"/>
              <a:t>Austroads: Fitness to Drive (pdf is free to download add to your </a:t>
            </a:r>
            <a:r>
              <a:rPr lang="en-AU" dirty="0" err="1"/>
              <a:t>ibooks</a:t>
            </a:r>
            <a:r>
              <a:rPr lang="en-AU" dirty="0"/>
              <a:t>)</a:t>
            </a:r>
          </a:p>
          <a:p>
            <a:r>
              <a:rPr lang="en-AU" dirty="0"/>
              <a:t>I can be contacted thru switch board or Rehab Fellow or CNC</a:t>
            </a:r>
          </a:p>
        </p:txBody>
      </p:sp>
    </p:spTree>
    <p:extLst>
      <p:ext uri="{BB962C8B-B14F-4D97-AF65-F5344CB8AC3E}">
        <p14:creationId xmlns:p14="http://schemas.microsoft.com/office/powerpoint/2010/main" val="1858074802"/>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TM03457464[[fn=Dividend]]</Template>
  <TotalTime>1109</TotalTime>
  <Words>3804</Words>
  <Application>Microsoft Office PowerPoint</Application>
  <PresentationFormat>Widescreen</PresentationFormat>
  <Paragraphs>428</Paragraphs>
  <Slides>42</Slides>
  <Notes>7</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48" baseType="lpstr">
      <vt:lpstr>Arial</vt:lpstr>
      <vt:lpstr>Calibri</vt:lpstr>
      <vt:lpstr>Gill Sans MT</vt:lpstr>
      <vt:lpstr>Wingdings 2</vt:lpstr>
      <vt:lpstr>Dividend</vt:lpstr>
      <vt:lpstr>Acrobat Document</vt:lpstr>
      <vt:lpstr>ED, Rehab &amp; TBI</vt:lpstr>
      <vt:lpstr>Why this Topic?</vt:lpstr>
      <vt:lpstr>Todays talk</vt:lpstr>
      <vt:lpstr>What is rehab medicine and what do we do?</vt:lpstr>
      <vt:lpstr>The Rehab model of care</vt:lpstr>
      <vt:lpstr>Rehab at st vincents</vt:lpstr>
      <vt:lpstr> what is a brain injury?</vt:lpstr>
      <vt:lpstr>Primary injury (focal or diffuse)</vt:lpstr>
      <vt:lpstr>Secondary injury (focal or diffuse)</vt:lpstr>
      <vt:lpstr>Assessing a brain injury in ed</vt:lpstr>
      <vt:lpstr>Who gets a Scan?</vt:lpstr>
      <vt:lpstr>Assessing a brain INjury</vt:lpstr>
      <vt:lpstr>Assessing a brain INjury</vt:lpstr>
      <vt:lpstr>A-wptas: GCS (15 points) and Picture cards (3 points)</vt:lpstr>
      <vt:lpstr>Westmead post traumatic assessment scale</vt:lpstr>
      <vt:lpstr>Testing</vt:lpstr>
      <vt:lpstr>The questions:</vt:lpstr>
      <vt:lpstr>Summarising </vt:lpstr>
      <vt:lpstr>What does it matter: Mild vs moderate vs severe?</vt:lpstr>
      <vt:lpstr>PTA and functional outcome</vt:lpstr>
      <vt:lpstr>The practicalities of Severe tbi management</vt:lpstr>
      <vt:lpstr>What do I want to know about a patient with a severe TBI ..</vt:lpstr>
      <vt:lpstr>Treating Agitation in TBI: FIND the problem</vt:lpstr>
      <vt:lpstr>PowerPoint Presentation</vt:lpstr>
      <vt:lpstr>Disposition: Severe TBI in nsw</vt:lpstr>
      <vt:lpstr>A quick slide on seizures +/- epilepsy</vt:lpstr>
      <vt:lpstr>The practicalities of Moderate tbi management</vt:lpstr>
      <vt:lpstr>MANAGEMENT OF Moderate TBI</vt:lpstr>
      <vt:lpstr>Mild traumatic brain injury</vt:lpstr>
      <vt:lpstr>Post concussive syndrome</vt:lpstr>
      <vt:lpstr>symptoms</vt:lpstr>
      <vt:lpstr>Mild tbi clinic</vt:lpstr>
      <vt:lpstr>Living with a mild tbi</vt:lpstr>
      <vt:lpstr>Fatigue &amp; SLEEP</vt:lpstr>
      <vt:lpstr>driving</vt:lpstr>
      <vt:lpstr>Headache and analgesics</vt:lpstr>
      <vt:lpstr>Neuroprotection: The 3 D’s</vt:lpstr>
      <vt:lpstr>Return to ….</vt:lpstr>
      <vt:lpstr>Persistent post concussive syndrome</vt:lpstr>
      <vt:lpstr>Referring to mtbi clinic</vt:lpstr>
      <vt:lpstr>Referral form</vt:lpstr>
      <vt:lpstr>Resources for you &amp; your patients in ED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 Rehab &amp; Mild TBI</dc:title>
  <dc:creator>Simon Mosalski</dc:creator>
  <cp:lastModifiedBy>Simon Mosalski</cp:lastModifiedBy>
  <cp:revision>62</cp:revision>
  <dcterms:created xsi:type="dcterms:W3CDTF">2017-08-08T07:11:34Z</dcterms:created>
  <dcterms:modified xsi:type="dcterms:W3CDTF">2018-06-06T03:48:30Z</dcterms:modified>
</cp:coreProperties>
</file>